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Montserrat Ultra-Bold Italics" panose="020B0604020202020204" charset="0"/>
      <p:regular r:id="rId32"/>
    </p:embeddedFont>
    <p:embeddedFont>
      <p:font typeface="Montserrat Ultra-Bold" panose="020B0604020202020204" charset="0"/>
      <p:regular r:id="rId33"/>
    </p:embeddedFont>
    <p:embeddedFont>
      <p:font typeface="Montserrat Italics" panose="020B0604020202020204" charset="0"/>
      <p:regular r:id="rId34"/>
    </p:embeddedFont>
    <p:embeddedFont>
      <p:font typeface="Montserrat Bold" panose="020B0604020202020204" charset="0"/>
      <p:regular r:id="rId35"/>
    </p:embeddedFont>
    <p:embeddedFont>
      <p:font typeface="Calibri" panose="020F0502020204030204" pitchFamily="34" charset="0"/>
      <p:regular r:id="rId36"/>
      <p:bold r:id="rId37"/>
      <p:italic r:id="rId38"/>
      <p:boldItalic r:id="rId39"/>
    </p:embeddedFont>
    <p:embeddedFont>
      <p:font typeface="Montserrat" panose="020B0604020202020204" charset="0"/>
      <p:regular r:id="rId40"/>
    </p:embeddedFont>
    <p:embeddedFont>
      <p:font typeface="DejaVu Serif Bold" panose="020B0604020202020204" charset="0"/>
      <p:regular r:id="rId41"/>
    </p:embeddedFont>
    <p:embeddedFont>
      <p:font typeface="Montserrat Bold Italic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283" y="15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7020778">
            <a:off x="-6085972" y="304494"/>
            <a:ext cx="17756266" cy="12086910"/>
          </a:xfrm>
          <a:prstGeom prst="rect">
            <a:avLst/>
          </a:prstGeom>
          <a:solidFill>
            <a:srgbClr val="213559"/>
          </a:solidFill>
        </p:spPr>
        <p:txBody>
          <a:bodyPr/>
          <a:lstStyle/>
          <a:p>
            <a:endParaRPr lang="en-US"/>
          </a:p>
        </p:txBody>
      </p:sp>
      <p:sp>
        <p:nvSpPr>
          <p:cNvPr id="3" name="AutoShape 3"/>
          <p:cNvSpPr/>
          <p:nvPr/>
        </p:nvSpPr>
        <p:spPr>
          <a:xfrm rot="-7020778">
            <a:off x="-7629281" y="35811"/>
            <a:ext cx="17949633" cy="12585383"/>
          </a:xfrm>
          <a:prstGeom prst="rect">
            <a:avLst/>
          </a:prstGeom>
          <a:solidFill>
            <a:srgbClr val="263F6B"/>
          </a:solidFill>
        </p:spPr>
        <p:txBody>
          <a:bodyPr/>
          <a:lstStyle/>
          <a:p>
            <a:endParaRPr lang="en-US"/>
          </a:p>
        </p:txBody>
      </p:sp>
      <p:sp>
        <p:nvSpPr>
          <p:cNvPr id="4" name="Freeform 4"/>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5" name="Freeform 5"/>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6" name="AutoShape 6"/>
          <p:cNvSpPr/>
          <p:nvPr/>
        </p:nvSpPr>
        <p:spPr>
          <a:xfrm>
            <a:off x="-1536273" y="4580698"/>
            <a:ext cx="5244233"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7"/>
          <p:cNvSpPr/>
          <p:nvPr/>
        </p:nvSpPr>
        <p:spPr>
          <a:xfrm>
            <a:off x="-2298994" y="9582841"/>
            <a:ext cx="9005773"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AutoShape 8"/>
          <p:cNvSpPr/>
          <p:nvPr/>
        </p:nvSpPr>
        <p:spPr>
          <a:xfrm>
            <a:off x="-3516288" y="3712270"/>
            <a:ext cx="5720180" cy="0"/>
          </a:xfrm>
          <a:prstGeom prst="line">
            <a:avLst/>
          </a:prstGeom>
          <a:ln w="19050" cap="rnd">
            <a:solidFill>
              <a:srgbClr val="FFFFFF"/>
            </a:solidFill>
            <a:prstDash val="solid"/>
            <a:headEnd type="none" w="sm" len="sm"/>
            <a:tailEnd type="none" w="sm" len="sm"/>
          </a:ln>
        </p:spPr>
        <p:txBody>
          <a:bodyPr/>
          <a:lstStyle/>
          <a:p>
            <a:endParaRPr lang="en-US"/>
          </a:p>
        </p:txBody>
      </p:sp>
      <p:sp>
        <p:nvSpPr>
          <p:cNvPr id="9" name="AutoShape 9"/>
          <p:cNvSpPr/>
          <p:nvPr/>
        </p:nvSpPr>
        <p:spPr>
          <a:xfrm>
            <a:off x="3066191" y="2823187"/>
            <a:ext cx="930938" cy="0"/>
          </a:xfrm>
          <a:prstGeom prst="line">
            <a:avLst/>
          </a:prstGeom>
          <a:ln w="19050" cap="rnd">
            <a:solidFill>
              <a:srgbClr val="FFFFFF"/>
            </a:solidFill>
            <a:prstDash val="solid"/>
            <a:headEnd type="none" w="sm" len="sm"/>
            <a:tailEnd type="none" w="sm" len="sm"/>
          </a:ln>
        </p:spPr>
        <p:txBody>
          <a:bodyPr/>
          <a:lstStyle/>
          <a:p>
            <a:endParaRPr lang="en-US"/>
          </a:p>
        </p:txBody>
      </p:sp>
      <p:sp>
        <p:nvSpPr>
          <p:cNvPr id="10" name="AutoShape 10"/>
          <p:cNvSpPr/>
          <p:nvPr/>
        </p:nvSpPr>
        <p:spPr>
          <a:xfrm>
            <a:off x="628699" y="2392260"/>
            <a:ext cx="1291530" cy="0"/>
          </a:xfrm>
          <a:prstGeom prst="line">
            <a:avLst/>
          </a:prstGeom>
          <a:ln w="19050" cap="rnd">
            <a:solidFill>
              <a:srgbClr val="FFFFFF"/>
            </a:solidFill>
            <a:prstDash val="solid"/>
            <a:headEnd type="none" w="sm" len="sm"/>
            <a:tailEnd type="none" w="sm" len="sm"/>
          </a:ln>
        </p:spPr>
        <p:txBody>
          <a:bodyPr/>
          <a:lstStyle/>
          <a:p>
            <a:endParaRPr lang="en-US"/>
          </a:p>
        </p:txBody>
      </p:sp>
      <p:grpSp>
        <p:nvGrpSpPr>
          <p:cNvPr id="11" name="Group 11"/>
          <p:cNvGrpSpPr/>
          <p:nvPr/>
        </p:nvGrpSpPr>
        <p:grpSpPr>
          <a:xfrm>
            <a:off x="4824151" y="-1367873"/>
            <a:ext cx="17363661" cy="13022746"/>
            <a:chOff x="0" y="0"/>
            <a:chExt cx="812800" cy="609600"/>
          </a:xfrm>
        </p:grpSpPr>
        <p:sp>
          <p:nvSpPr>
            <p:cNvPr id="12" name="Freeform 12"/>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4"/>
              <a:stretch>
                <a:fillRect l="-16666" r="-16666"/>
              </a:stretch>
            </a:blipFill>
          </p:spPr>
          <p:txBody>
            <a:bodyPr/>
            <a:lstStyle/>
            <a:p>
              <a:endParaRPr lang="en-US"/>
            </a:p>
          </p:txBody>
        </p:sp>
      </p:grpSp>
      <p:sp>
        <p:nvSpPr>
          <p:cNvPr id="13" name="TextBox 13"/>
          <p:cNvSpPr txBox="1"/>
          <p:nvPr/>
        </p:nvSpPr>
        <p:spPr>
          <a:xfrm>
            <a:off x="252151" y="6255882"/>
            <a:ext cx="9144000" cy="1555083"/>
          </a:xfrm>
          <a:prstGeom prst="rect">
            <a:avLst/>
          </a:prstGeom>
        </p:spPr>
        <p:txBody>
          <a:bodyPr lIns="0" tIns="0" rIns="0" bIns="0" rtlCol="0" anchor="t">
            <a:spAutoFit/>
          </a:bodyPr>
          <a:lstStyle/>
          <a:p>
            <a:pPr algn="l">
              <a:lnSpc>
                <a:spcPts val="11293"/>
              </a:lnSpc>
            </a:pPr>
            <a:r>
              <a:rPr lang="en-US" sz="12688" spc="-748">
                <a:solidFill>
                  <a:srgbClr val="FFFFFF"/>
                </a:solidFill>
                <a:latin typeface="Montserrat Ultra-Bold Italics"/>
              </a:rPr>
              <a:t>NHÓM 8</a:t>
            </a:r>
          </a:p>
        </p:txBody>
      </p:sp>
      <p:sp>
        <p:nvSpPr>
          <p:cNvPr id="14" name="TextBox 14"/>
          <p:cNvSpPr txBox="1"/>
          <p:nvPr/>
        </p:nvSpPr>
        <p:spPr>
          <a:xfrm>
            <a:off x="583507" y="7973283"/>
            <a:ext cx="5668826" cy="338093"/>
          </a:xfrm>
          <a:prstGeom prst="rect">
            <a:avLst/>
          </a:prstGeom>
        </p:spPr>
        <p:txBody>
          <a:bodyPr lIns="0" tIns="0" rIns="0" bIns="0" rtlCol="0" anchor="t">
            <a:spAutoFit/>
          </a:bodyPr>
          <a:lstStyle/>
          <a:p>
            <a:pPr algn="l">
              <a:lnSpc>
                <a:spcPts val="2504"/>
              </a:lnSpc>
            </a:pPr>
            <a:r>
              <a:rPr lang="en-US" sz="2555" spc="51">
                <a:solidFill>
                  <a:srgbClr val="FFFFFF"/>
                </a:solidFill>
                <a:latin typeface="Montserrat Italics"/>
              </a:rPr>
              <a:t>GIẢNG VIÊN HƯỚNG DẪN</a:t>
            </a:r>
          </a:p>
        </p:txBody>
      </p:sp>
      <p:sp>
        <p:nvSpPr>
          <p:cNvPr id="15" name="TextBox 15"/>
          <p:cNvSpPr txBox="1"/>
          <p:nvPr/>
        </p:nvSpPr>
        <p:spPr>
          <a:xfrm>
            <a:off x="318156" y="5057775"/>
            <a:ext cx="6199528" cy="645984"/>
          </a:xfrm>
          <a:prstGeom prst="rect">
            <a:avLst/>
          </a:prstGeom>
        </p:spPr>
        <p:txBody>
          <a:bodyPr lIns="0" tIns="0" rIns="0" bIns="0" rtlCol="0" anchor="t">
            <a:spAutoFit/>
          </a:bodyPr>
          <a:lstStyle/>
          <a:p>
            <a:pPr algn="ctr">
              <a:lnSpc>
                <a:spcPts val="5101"/>
              </a:lnSpc>
            </a:pPr>
            <a:r>
              <a:rPr lang="en-US" sz="3644">
                <a:solidFill>
                  <a:srgbClr val="FFFFFF"/>
                </a:solidFill>
                <a:latin typeface="DejaVu Serif Bold"/>
              </a:rPr>
              <a:t>Thiết kế thiết bị điện tử</a:t>
            </a:r>
          </a:p>
        </p:txBody>
      </p:sp>
      <p:sp>
        <p:nvSpPr>
          <p:cNvPr id="16" name="TextBox 16"/>
          <p:cNvSpPr txBox="1"/>
          <p:nvPr/>
        </p:nvSpPr>
        <p:spPr>
          <a:xfrm>
            <a:off x="3475174" y="8473693"/>
            <a:ext cx="5668826" cy="338093"/>
          </a:xfrm>
          <a:prstGeom prst="rect">
            <a:avLst/>
          </a:prstGeom>
        </p:spPr>
        <p:txBody>
          <a:bodyPr lIns="0" tIns="0" rIns="0" bIns="0" rtlCol="0" anchor="t">
            <a:spAutoFit/>
          </a:bodyPr>
          <a:lstStyle/>
          <a:p>
            <a:pPr algn="l">
              <a:lnSpc>
                <a:spcPts val="2504"/>
              </a:lnSpc>
            </a:pPr>
            <a:r>
              <a:rPr lang="en-US" sz="2555" spc="51">
                <a:solidFill>
                  <a:srgbClr val="FFFFFF"/>
                </a:solidFill>
                <a:latin typeface="Montserrat Italics"/>
              </a:rPr>
              <a:t>TS.VŨ NGỌC QUÝ</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8836305" y="-1966892"/>
            <a:ext cx="14220784" cy="1422078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sp>
        <p:nvSpPr>
          <p:cNvPr id="5" name="Freeform 5"/>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6" name="Group 6"/>
          <p:cNvGrpSpPr/>
          <p:nvPr/>
        </p:nvGrpSpPr>
        <p:grpSpPr>
          <a:xfrm>
            <a:off x="-305502" y="-303762"/>
            <a:ext cx="2007730" cy="20077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8" name="TextBox 8"/>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Bold"/>
                </a:rPr>
                <a:t>3</a:t>
              </a:r>
            </a:p>
          </p:txBody>
        </p:sp>
      </p:grpSp>
      <p:grpSp>
        <p:nvGrpSpPr>
          <p:cNvPr id="9" name="Group 9"/>
          <p:cNvGrpSpPr/>
          <p:nvPr/>
        </p:nvGrpSpPr>
        <p:grpSpPr>
          <a:xfrm>
            <a:off x="6386101" y="3108929"/>
            <a:ext cx="1914846" cy="1675491"/>
            <a:chOff x="0" y="0"/>
            <a:chExt cx="812800" cy="711200"/>
          </a:xfrm>
        </p:grpSpPr>
        <p:sp>
          <p:nvSpPr>
            <p:cNvPr id="10" name="Freeform 10"/>
            <p:cNvSpPr/>
            <p:nvPr/>
          </p:nvSpPr>
          <p:spPr>
            <a:xfrm>
              <a:off x="0" y="0"/>
              <a:ext cx="812811" cy="711200"/>
            </a:xfrm>
            <a:custGeom>
              <a:avLst/>
              <a:gdLst/>
              <a:ahLst/>
              <a:cxnLst/>
              <a:rect l="l" t="t" r="r" b="b"/>
              <a:pathLst>
                <a:path w="812811" h="711200">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263F6B"/>
            </a:solidFill>
          </p:spPr>
          <p:txBody>
            <a:bodyPr/>
            <a:lstStyle/>
            <a:p>
              <a:endParaRPr lang="en-US"/>
            </a:p>
          </p:txBody>
        </p:sp>
        <p:sp>
          <p:nvSpPr>
            <p:cNvPr id="11" name="TextBox 11"/>
            <p:cNvSpPr txBox="1"/>
            <p:nvPr/>
          </p:nvSpPr>
          <p:spPr>
            <a:xfrm>
              <a:off x="0" y="0"/>
              <a:ext cx="812800" cy="5207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Ultra-Bold Italics"/>
                </a:rPr>
                <a:t>Siemens</a:t>
              </a:r>
            </a:p>
          </p:txBody>
        </p:sp>
      </p:grpSp>
      <p:sp>
        <p:nvSpPr>
          <p:cNvPr id="12" name="Freeform 12"/>
          <p:cNvSpPr/>
          <p:nvPr/>
        </p:nvSpPr>
        <p:spPr>
          <a:xfrm>
            <a:off x="1028700" y="1763252"/>
            <a:ext cx="3615578" cy="3423068"/>
          </a:xfrm>
          <a:custGeom>
            <a:avLst/>
            <a:gdLst/>
            <a:ahLst/>
            <a:cxnLst/>
            <a:rect l="l" t="t" r="r" b="b"/>
            <a:pathLst>
              <a:path w="3615578" h="3423068">
                <a:moveTo>
                  <a:pt x="0" y="0"/>
                </a:moveTo>
                <a:lnTo>
                  <a:pt x="3615578" y="0"/>
                </a:lnTo>
                <a:lnTo>
                  <a:pt x="3615578" y="3423069"/>
                </a:lnTo>
                <a:lnTo>
                  <a:pt x="0" y="3423069"/>
                </a:lnTo>
                <a:lnTo>
                  <a:pt x="0" y="0"/>
                </a:lnTo>
                <a:close/>
              </a:path>
            </a:pathLst>
          </a:custGeom>
          <a:blipFill>
            <a:blip r:embed="rId4"/>
            <a:stretch>
              <a:fillRect l="-14974" t="-30765" r="-19496" b="-28118"/>
            </a:stretch>
          </a:blipFill>
        </p:spPr>
        <p:txBody>
          <a:bodyPr/>
          <a:lstStyle/>
          <a:p>
            <a:endParaRPr lang="en-US"/>
          </a:p>
        </p:txBody>
      </p:sp>
      <p:sp>
        <p:nvSpPr>
          <p:cNvPr id="13" name="Freeform 13"/>
          <p:cNvSpPr/>
          <p:nvPr/>
        </p:nvSpPr>
        <p:spPr>
          <a:xfrm>
            <a:off x="4644278" y="5143500"/>
            <a:ext cx="4014912" cy="3904724"/>
          </a:xfrm>
          <a:custGeom>
            <a:avLst/>
            <a:gdLst/>
            <a:ahLst/>
            <a:cxnLst/>
            <a:rect l="l" t="t" r="r" b="b"/>
            <a:pathLst>
              <a:path w="4014912" h="3904724">
                <a:moveTo>
                  <a:pt x="0" y="0"/>
                </a:moveTo>
                <a:lnTo>
                  <a:pt x="4014912" y="0"/>
                </a:lnTo>
                <a:lnTo>
                  <a:pt x="4014912" y="3904724"/>
                </a:lnTo>
                <a:lnTo>
                  <a:pt x="0" y="3904724"/>
                </a:lnTo>
                <a:lnTo>
                  <a:pt x="0" y="0"/>
                </a:lnTo>
                <a:close/>
              </a:path>
            </a:pathLst>
          </a:custGeom>
          <a:blipFill>
            <a:blip r:embed="rId5"/>
            <a:stretch>
              <a:fillRect l="-2999" t="-5263" r="-2399" b="-5235"/>
            </a:stretch>
          </a:blipFill>
        </p:spPr>
        <p:txBody>
          <a:bodyPr/>
          <a:lstStyle/>
          <a:p>
            <a:endParaRPr lang="en-US"/>
          </a:p>
        </p:txBody>
      </p:sp>
      <p:sp>
        <p:nvSpPr>
          <p:cNvPr id="14" name="Freeform 14"/>
          <p:cNvSpPr/>
          <p:nvPr/>
        </p:nvSpPr>
        <p:spPr>
          <a:xfrm>
            <a:off x="182656" y="6063718"/>
            <a:ext cx="3553811" cy="3863631"/>
          </a:xfrm>
          <a:custGeom>
            <a:avLst/>
            <a:gdLst/>
            <a:ahLst/>
            <a:cxnLst/>
            <a:rect l="l" t="t" r="r" b="b"/>
            <a:pathLst>
              <a:path w="3553811" h="3863631">
                <a:moveTo>
                  <a:pt x="0" y="0"/>
                </a:moveTo>
                <a:lnTo>
                  <a:pt x="3553812" y="0"/>
                </a:lnTo>
                <a:lnTo>
                  <a:pt x="3553812" y="3863631"/>
                </a:lnTo>
                <a:lnTo>
                  <a:pt x="0" y="3863631"/>
                </a:lnTo>
                <a:lnTo>
                  <a:pt x="0" y="0"/>
                </a:lnTo>
                <a:close/>
              </a:path>
            </a:pathLst>
          </a:custGeom>
          <a:blipFill>
            <a:blip r:embed="rId6"/>
            <a:stretch>
              <a:fillRect/>
            </a:stretch>
          </a:blipFill>
        </p:spPr>
        <p:txBody>
          <a:bodyPr/>
          <a:lstStyle/>
          <a:p>
            <a:endParaRPr lang="en-US"/>
          </a:p>
        </p:txBody>
      </p:sp>
      <p:grpSp>
        <p:nvGrpSpPr>
          <p:cNvPr id="15" name="Group 15"/>
          <p:cNvGrpSpPr/>
          <p:nvPr/>
        </p:nvGrpSpPr>
        <p:grpSpPr>
          <a:xfrm>
            <a:off x="10042771" y="1283262"/>
            <a:ext cx="7440847" cy="6158253"/>
            <a:chOff x="0" y="0"/>
            <a:chExt cx="1959729" cy="1621927"/>
          </a:xfrm>
        </p:grpSpPr>
        <p:sp>
          <p:nvSpPr>
            <p:cNvPr id="16" name="Freeform 16"/>
            <p:cNvSpPr/>
            <p:nvPr/>
          </p:nvSpPr>
          <p:spPr>
            <a:xfrm>
              <a:off x="0" y="0"/>
              <a:ext cx="1959729" cy="1621927"/>
            </a:xfrm>
            <a:custGeom>
              <a:avLst/>
              <a:gdLst/>
              <a:ahLst/>
              <a:cxnLst/>
              <a:rect l="l" t="t" r="r" b="b"/>
              <a:pathLst>
                <a:path w="1959729" h="1621927">
                  <a:moveTo>
                    <a:pt x="53064" y="0"/>
                  </a:moveTo>
                  <a:lnTo>
                    <a:pt x="1906666" y="0"/>
                  </a:lnTo>
                  <a:cubicBezTo>
                    <a:pt x="1920739" y="0"/>
                    <a:pt x="1934236" y="5591"/>
                    <a:pt x="1944188" y="15542"/>
                  </a:cubicBezTo>
                  <a:cubicBezTo>
                    <a:pt x="1954139" y="25493"/>
                    <a:pt x="1959729" y="38990"/>
                    <a:pt x="1959729" y="53064"/>
                  </a:cubicBezTo>
                  <a:lnTo>
                    <a:pt x="1959729" y="1568863"/>
                  </a:lnTo>
                  <a:cubicBezTo>
                    <a:pt x="1959729" y="1598170"/>
                    <a:pt x="1935972" y="1621927"/>
                    <a:pt x="1906666" y="1621927"/>
                  </a:cubicBezTo>
                  <a:lnTo>
                    <a:pt x="53064" y="1621927"/>
                  </a:lnTo>
                  <a:cubicBezTo>
                    <a:pt x="38990" y="1621927"/>
                    <a:pt x="25493" y="1616336"/>
                    <a:pt x="15542" y="1606385"/>
                  </a:cubicBezTo>
                  <a:cubicBezTo>
                    <a:pt x="5591" y="1596434"/>
                    <a:pt x="0" y="1582937"/>
                    <a:pt x="0" y="1568863"/>
                  </a:cubicBezTo>
                  <a:lnTo>
                    <a:pt x="0" y="53064"/>
                  </a:lnTo>
                  <a:cubicBezTo>
                    <a:pt x="0" y="23757"/>
                    <a:pt x="23757" y="0"/>
                    <a:pt x="53064" y="0"/>
                  </a:cubicBezTo>
                  <a:close/>
                </a:path>
              </a:pathLst>
            </a:custGeom>
            <a:solidFill>
              <a:srgbClr val="000000">
                <a:alpha val="0"/>
              </a:srgbClr>
            </a:solidFill>
          </p:spPr>
          <p:txBody>
            <a:bodyPr/>
            <a:lstStyle/>
            <a:p>
              <a:endParaRPr lang="en-US"/>
            </a:p>
          </p:txBody>
        </p:sp>
        <p:sp>
          <p:nvSpPr>
            <p:cNvPr id="17" name="TextBox 17"/>
            <p:cNvSpPr txBox="1"/>
            <p:nvPr/>
          </p:nvSpPr>
          <p:spPr>
            <a:xfrm>
              <a:off x="0" y="-57150"/>
              <a:ext cx="1959729" cy="1679077"/>
            </a:xfrm>
            <a:prstGeom prst="rect">
              <a:avLst/>
            </a:prstGeom>
          </p:spPr>
          <p:txBody>
            <a:bodyPr lIns="50800" tIns="50800" rIns="50800" bIns="50800" rtlCol="0" anchor="ctr"/>
            <a:lstStyle/>
            <a:p>
              <a:pPr algn="l">
                <a:lnSpc>
                  <a:spcPts val="4479"/>
                </a:lnSpc>
              </a:pPr>
              <a:r>
                <a:rPr lang="en-US" sz="3199" spc="63">
                  <a:solidFill>
                    <a:srgbClr val="FFFFFF"/>
                  </a:solidFill>
                  <a:latin typeface="Montserrat Ultra-Bold Italics"/>
                </a:rPr>
                <a:t>Siemens cung cấp các giải pháp tự động hóa và quản lý nước thông minh, bao gồm hệ thống SCADA và các thiết bị đo lường chất lượng nước. </a:t>
              </a:r>
            </a:p>
          </p:txBody>
        </p:sp>
      </p:grpSp>
      <p:sp>
        <p:nvSpPr>
          <p:cNvPr id="18" name="TextBox 18"/>
          <p:cNvSpPr txBox="1"/>
          <p:nvPr/>
        </p:nvSpPr>
        <p:spPr>
          <a:xfrm>
            <a:off x="1959562" y="212194"/>
            <a:ext cx="8270408" cy="1071068"/>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CÔNG NGHỆ, GIẢI PHÁP, BÁO GIÁ CỦA HÃNG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8836305" y="-1966892"/>
            <a:ext cx="14220784" cy="1422078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sp>
        <p:nvSpPr>
          <p:cNvPr id="5" name="Freeform 5"/>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6" name="Group 6"/>
          <p:cNvGrpSpPr/>
          <p:nvPr/>
        </p:nvGrpSpPr>
        <p:grpSpPr>
          <a:xfrm>
            <a:off x="-282969" y="-303762"/>
            <a:ext cx="2007730" cy="20077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8" name="TextBox 8"/>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Bold"/>
                </a:rPr>
                <a:t>3</a:t>
              </a:r>
            </a:p>
          </p:txBody>
        </p:sp>
      </p:grpSp>
      <p:grpSp>
        <p:nvGrpSpPr>
          <p:cNvPr id="9" name="Group 9"/>
          <p:cNvGrpSpPr/>
          <p:nvPr/>
        </p:nvGrpSpPr>
        <p:grpSpPr>
          <a:xfrm>
            <a:off x="4195507" y="1703968"/>
            <a:ext cx="2054139" cy="1797371"/>
            <a:chOff x="0" y="0"/>
            <a:chExt cx="812800" cy="711200"/>
          </a:xfrm>
        </p:grpSpPr>
        <p:sp>
          <p:nvSpPr>
            <p:cNvPr id="10" name="Freeform 10"/>
            <p:cNvSpPr/>
            <p:nvPr/>
          </p:nvSpPr>
          <p:spPr>
            <a:xfrm>
              <a:off x="0" y="0"/>
              <a:ext cx="812811" cy="711200"/>
            </a:xfrm>
            <a:custGeom>
              <a:avLst/>
              <a:gdLst/>
              <a:ahLst/>
              <a:cxnLst/>
              <a:rect l="l" t="t" r="r" b="b"/>
              <a:pathLst>
                <a:path w="812811" h="711200">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263F6B"/>
            </a:solidFill>
          </p:spPr>
          <p:txBody>
            <a:bodyPr/>
            <a:lstStyle/>
            <a:p>
              <a:endParaRPr lang="en-US"/>
            </a:p>
          </p:txBody>
        </p:sp>
        <p:sp>
          <p:nvSpPr>
            <p:cNvPr id="11" name="TextBox 11"/>
            <p:cNvSpPr txBox="1"/>
            <p:nvPr/>
          </p:nvSpPr>
          <p:spPr>
            <a:xfrm>
              <a:off x="0" y="0"/>
              <a:ext cx="812800" cy="5207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Ultra-Bold Italics"/>
                </a:rPr>
                <a:t>Honeywell</a:t>
              </a:r>
            </a:p>
          </p:txBody>
        </p:sp>
      </p:grpSp>
      <p:grpSp>
        <p:nvGrpSpPr>
          <p:cNvPr id="12" name="Group 12"/>
          <p:cNvGrpSpPr/>
          <p:nvPr/>
        </p:nvGrpSpPr>
        <p:grpSpPr>
          <a:xfrm>
            <a:off x="10042771" y="1283262"/>
            <a:ext cx="7440847" cy="6158253"/>
            <a:chOff x="0" y="0"/>
            <a:chExt cx="1959729" cy="1621927"/>
          </a:xfrm>
        </p:grpSpPr>
        <p:sp>
          <p:nvSpPr>
            <p:cNvPr id="13" name="Freeform 13"/>
            <p:cNvSpPr/>
            <p:nvPr/>
          </p:nvSpPr>
          <p:spPr>
            <a:xfrm>
              <a:off x="0" y="0"/>
              <a:ext cx="1959729" cy="1621927"/>
            </a:xfrm>
            <a:custGeom>
              <a:avLst/>
              <a:gdLst/>
              <a:ahLst/>
              <a:cxnLst/>
              <a:rect l="l" t="t" r="r" b="b"/>
              <a:pathLst>
                <a:path w="1959729" h="1621927">
                  <a:moveTo>
                    <a:pt x="53064" y="0"/>
                  </a:moveTo>
                  <a:lnTo>
                    <a:pt x="1906666" y="0"/>
                  </a:lnTo>
                  <a:cubicBezTo>
                    <a:pt x="1920739" y="0"/>
                    <a:pt x="1934236" y="5591"/>
                    <a:pt x="1944188" y="15542"/>
                  </a:cubicBezTo>
                  <a:cubicBezTo>
                    <a:pt x="1954139" y="25493"/>
                    <a:pt x="1959729" y="38990"/>
                    <a:pt x="1959729" y="53064"/>
                  </a:cubicBezTo>
                  <a:lnTo>
                    <a:pt x="1959729" y="1568863"/>
                  </a:lnTo>
                  <a:cubicBezTo>
                    <a:pt x="1959729" y="1598170"/>
                    <a:pt x="1935972" y="1621927"/>
                    <a:pt x="1906666" y="1621927"/>
                  </a:cubicBezTo>
                  <a:lnTo>
                    <a:pt x="53064" y="1621927"/>
                  </a:lnTo>
                  <a:cubicBezTo>
                    <a:pt x="38990" y="1621927"/>
                    <a:pt x="25493" y="1616336"/>
                    <a:pt x="15542" y="1606385"/>
                  </a:cubicBezTo>
                  <a:cubicBezTo>
                    <a:pt x="5591" y="1596434"/>
                    <a:pt x="0" y="1582937"/>
                    <a:pt x="0" y="1568863"/>
                  </a:cubicBezTo>
                  <a:lnTo>
                    <a:pt x="0" y="53064"/>
                  </a:lnTo>
                  <a:cubicBezTo>
                    <a:pt x="0" y="23757"/>
                    <a:pt x="23757" y="0"/>
                    <a:pt x="53064" y="0"/>
                  </a:cubicBezTo>
                  <a:close/>
                </a:path>
              </a:pathLst>
            </a:custGeom>
            <a:solidFill>
              <a:srgbClr val="000000">
                <a:alpha val="0"/>
              </a:srgbClr>
            </a:solidFill>
          </p:spPr>
          <p:txBody>
            <a:bodyPr/>
            <a:lstStyle/>
            <a:p>
              <a:endParaRPr lang="en-US"/>
            </a:p>
          </p:txBody>
        </p:sp>
        <p:sp>
          <p:nvSpPr>
            <p:cNvPr id="14" name="TextBox 14"/>
            <p:cNvSpPr txBox="1"/>
            <p:nvPr/>
          </p:nvSpPr>
          <p:spPr>
            <a:xfrm>
              <a:off x="0" y="-57150"/>
              <a:ext cx="1959729" cy="1679077"/>
            </a:xfrm>
            <a:prstGeom prst="rect">
              <a:avLst/>
            </a:prstGeom>
          </p:spPr>
          <p:txBody>
            <a:bodyPr lIns="50800" tIns="50800" rIns="50800" bIns="50800" rtlCol="0" anchor="ctr"/>
            <a:lstStyle/>
            <a:p>
              <a:pPr algn="l">
                <a:lnSpc>
                  <a:spcPts val="4479"/>
                </a:lnSpc>
              </a:pPr>
              <a:r>
                <a:rPr lang="en-US" sz="3199" spc="63">
                  <a:solidFill>
                    <a:srgbClr val="FFFFFF"/>
                  </a:solidFill>
                  <a:latin typeface="Montserrat Ultra-Bold Italics"/>
                </a:rPr>
                <a:t>Honeywell cung cấp các giải pháp IoT và công nghệ quản lý nước thông minh, bao gồm cảm biến đo lường chất lượng nước và hệ thống điều khiển tự động.</a:t>
              </a:r>
            </a:p>
          </p:txBody>
        </p:sp>
      </p:grpSp>
      <p:sp>
        <p:nvSpPr>
          <p:cNvPr id="15" name="Freeform 15"/>
          <p:cNvSpPr/>
          <p:nvPr/>
        </p:nvSpPr>
        <p:spPr>
          <a:xfrm>
            <a:off x="1513746" y="4060787"/>
            <a:ext cx="5363521" cy="5916461"/>
          </a:xfrm>
          <a:custGeom>
            <a:avLst/>
            <a:gdLst/>
            <a:ahLst/>
            <a:cxnLst/>
            <a:rect l="l" t="t" r="r" b="b"/>
            <a:pathLst>
              <a:path w="5363521" h="5916461">
                <a:moveTo>
                  <a:pt x="0" y="0"/>
                </a:moveTo>
                <a:lnTo>
                  <a:pt x="5363521" y="0"/>
                </a:lnTo>
                <a:lnTo>
                  <a:pt x="5363521" y="5916462"/>
                </a:lnTo>
                <a:lnTo>
                  <a:pt x="0" y="5916462"/>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1959562" y="212194"/>
            <a:ext cx="8270408" cy="1071068"/>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CÔNG NGHỆ, GIẢI PHÁP, BÁO GIÁ CỦA HÃNG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8836305" y="-1966892"/>
            <a:ext cx="14220784" cy="1422078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sp>
        <p:nvSpPr>
          <p:cNvPr id="5" name="Freeform 5"/>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6" name="Group 6"/>
          <p:cNvGrpSpPr/>
          <p:nvPr/>
        </p:nvGrpSpPr>
        <p:grpSpPr>
          <a:xfrm>
            <a:off x="-198345" y="-244478"/>
            <a:ext cx="2007730" cy="20077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8" name="TextBox 8"/>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Bold"/>
                </a:rPr>
                <a:t>3</a:t>
              </a:r>
            </a:p>
          </p:txBody>
        </p:sp>
      </p:grpSp>
      <p:grpSp>
        <p:nvGrpSpPr>
          <p:cNvPr id="9" name="Group 9"/>
          <p:cNvGrpSpPr/>
          <p:nvPr/>
        </p:nvGrpSpPr>
        <p:grpSpPr>
          <a:xfrm>
            <a:off x="3997300" y="1763252"/>
            <a:ext cx="3139856" cy="2747374"/>
            <a:chOff x="0" y="0"/>
            <a:chExt cx="812800" cy="711200"/>
          </a:xfrm>
        </p:grpSpPr>
        <p:sp>
          <p:nvSpPr>
            <p:cNvPr id="10" name="Freeform 10"/>
            <p:cNvSpPr/>
            <p:nvPr/>
          </p:nvSpPr>
          <p:spPr>
            <a:xfrm>
              <a:off x="0" y="0"/>
              <a:ext cx="812811" cy="711200"/>
            </a:xfrm>
            <a:custGeom>
              <a:avLst/>
              <a:gdLst/>
              <a:ahLst/>
              <a:cxnLst/>
              <a:rect l="l" t="t" r="r" b="b"/>
              <a:pathLst>
                <a:path w="812811" h="711200">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263F6B"/>
            </a:solidFill>
          </p:spPr>
          <p:txBody>
            <a:bodyPr/>
            <a:lstStyle/>
            <a:p>
              <a:endParaRPr lang="en-US"/>
            </a:p>
          </p:txBody>
        </p:sp>
        <p:sp>
          <p:nvSpPr>
            <p:cNvPr id="11" name="TextBox 11"/>
            <p:cNvSpPr txBox="1"/>
            <p:nvPr/>
          </p:nvSpPr>
          <p:spPr>
            <a:xfrm>
              <a:off x="0" y="0"/>
              <a:ext cx="812800" cy="5207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Ultra-Bold Italics"/>
                </a:rPr>
                <a:t>Endress+Hauser</a:t>
              </a:r>
            </a:p>
          </p:txBody>
        </p:sp>
      </p:grpSp>
      <p:grpSp>
        <p:nvGrpSpPr>
          <p:cNvPr id="12" name="Group 12"/>
          <p:cNvGrpSpPr/>
          <p:nvPr/>
        </p:nvGrpSpPr>
        <p:grpSpPr>
          <a:xfrm>
            <a:off x="10042771" y="1283262"/>
            <a:ext cx="7440847" cy="6158253"/>
            <a:chOff x="0" y="0"/>
            <a:chExt cx="1959729" cy="1621927"/>
          </a:xfrm>
        </p:grpSpPr>
        <p:sp>
          <p:nvSpPr>
            <p:cNvPr id="13" name="Freeform 13"/>
            <p:cNvSpPr/>
            <p:nvPr/>
          </p:nvSpPr>
          <p:spPr>
            <a:xfrm>
              <a:off x="0" y="0"/>
              <a:ext cx="1959729" cy="1621927"/>
            </a:xfrm>
            <a:custGeom>
              <a:avLst/>
              <a:gdLst/>
              <a:ahLst/>
              <a:cxnLst/>
              <a:rect l="l" t="t" r="r" b="b"/>
              <a:pathLst>
                <a:path w="1959729" h="1621927">
                  <a:moveTo>
                    <a:pt x="53064" y="0"/>
                  </a:moveTo>
                  <a:lnTo>
                    <a:pt x="1906666" y="0"/>
                  </a:lnTo>
                  <a:cubicBezTo>
                    <a:pt x="1920739" y="0"/>
                    <a:pt x="1934236" y="5591"/>
                    <a:pt x="1944188" y="15542"/>
                  </a:cubicBezTo>
                  <a:cubicBezTo>
                    <a:pt x="1954139" y="25493"/>
                    <a:pt x="1959729" y="38990"/>
                    <a:pt x="1959729" y="53064"/>
                  </a:cubicBezTo>
                  <a:lnTo>
                    <a:pt x="1959729" y="1568863"/>
                  </a:lnTo>
                  <a:cubicBezTo>
                    <a:pt x="1959729" y="1598170"/>
                    <a:pt x="1935972" y="1621927"/>
                    <a:pt x="1906666" y="1621927"/>
                  </a:cubicBezTo>
                  <a:lnTo>
                    <a:pt x="53064" y="1621927"/>
                  </a:lnTo>
                  <a:cubicBezTo>
                    <a:pt x="38990" y="1621927"/>
                    <a:pt x="25493" y="1616336"/>
                    <a:pt x="15542" y="1606385"/>
                  </a:cubicBezTo>
                  <a:cubicBezTo>
                    <a:pt x="5591" y="1596434"/>
                    <a:pt x="0" y="1582937"/>
                    <a:pt x="0" y="1568863"/>
                  </a:cubicBezTo>
                  <a:lnTo>
                    <a:pt x="0" y="53064"/>
                  </a:lnTo>
                  <a:cubicBezTo>
                    <a:pt x="0" y="23757"/>
                    <a:pt x="23757" y="0"/>
                    <a:pt x="53064" y="0"/>
                  </a:cubicBezTo>
                  <a:close/>
                </a:path>
              </a:pathLst>
            </a:custGeom>
            <a:solidFill>
              <a:srgbClr val="000000">
                <a:alpha val="0"/>
              </a:srgbClr>
            </a:solidFill>
          </p:spPr>
          <p:txBody>
            <a:bodyPr/>
            <a:lstStyle/>
            <a:p>
              <a:endParaRPr lang="en-US"/>
            </a:p>
          </p:txBody>
        </p:sp>
        <p:sp>
          <p:nvSpPr>
            <p:cNvPr id="14" name="TextBox 14"/>
            <p:cNvSpPr txBox="1"/>
            <p:nvPr/>
          </p:nvSpPr>
          <p:spPr>
            <a:xfrm>
              <a:off x="0" y="-57150"/>
              <a:ext cx="1959729" cy="1679077"/>
            </a:xfrm>
            <a:prstGeom prst="rect">
              <a:avLst/>
            </a:prstGeom>
          </p:spPr>
          <p:txBody>
            <a:bodyPr lIns="50800" tIns="50800" rIns="50800" bIns="50800" rtlCol="0" anchor="ctr"/>
            <a:lstStyle/>
            <a:p>
              <a:pPr algn="l">
                <a:lnSpc>
                  <a:spcPts val="4479"/>
                </a:lnSpc>
              </a:pPr>
              <a:r>
                <a:rPr lang="en-US" sz="3199" spc="63">
                  <a:solidFill>
                    <a:srgbClr val="FFFFFF"/>
                  </a:solidFill>
                  <a:latin typeface="Montserrat Ultra-Bold Italics"/>
                </a:rPr>
                <a:t>Endress+Hauser là một trong những nhà sản xuất hàng đầu về cảm biến và thiết bị đo lường chất lượng nước.</a:t>
              </a:r>
            </a:p>
          </p:txBody>
        </p:sp>
      </p:grpSp>
      <p:sp>
        <p:nvSpPr>
          <p:cNvPr id="15" name="Freeform 15"/>
          <p:cNvSpPr/>
          <p:nvPr/>
        </p:nvSpPr>
        <p:spPr>
          <a:xfrm>
            <a:off x="1809385" y="4825293"/>
            <a:ext cx="5327771" cy="5232444"/>
          </a:xfrm>
          <a:custGeom>
            <a:avLst/>
            <a:gdLst/>
            <a:ahLst/>
            <a:cxnLst/>
            <a:rect l="l" t="t" r="r" b="b"/>
            <a:pathLst>
              <a:path w="5327771" h="5232444">
                <a:moveTo>
                  <a:pt x="0" y="0"/>
                </a:moveTo>
                <a:lnTo>
                  <a:pt x="5327771" y="0"/>
                </a:lnTo>
                <a:lnTo>
                  <a:pt x="5327771" y="5232444"/>
                </a:lnTo>
                <a:lnTo>
                  <a:pt x="0" y="5232444"/>
                </a:lnTo>
                <a:lnTo>
                  <a:pt x="0" y="0"/>
                </a:lnTo>
                <a:close/>
              </a:path>
            </a:pathLst>
          </a:custGeom>
          <a:blipFill>
            <a:blip r:embed="rId4"/>
            <a:stretch>
              <a:fillRect t="-5136" b="-5136"/>
            </a:stretch>
          </a:blipFill>
        </p:spPr>
        <p:txBody>
          <a:bodyPr/>
          <a:lstStyle/>
          <a:p>
            <a:endParaRPr lang="en-US"/>
          </a:p>
        </p:txBody>
      </p:sp>
      <p:sp>
        <p:nvSpPr>
          <p:cNvPr id="16" name="TextBox 16"/>
          <p:cNvSpPr txBox="1"/>
          <p:nvPr/>
        </p:nvSpPr>
        <p:spPr>
          <a:xfrm>
            <a:off x="1959562" y="212194"/>
            <a:ext cx="8270408" cy="1071068"/>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CÔNG NGHỆ, GIẢI PHÁP, BÁO GIÁ CỦA HÃNG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424235" y="2521496"/>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4</a:t>
              </a:r>
            </a:p>
          </p:txBody>
        </p:sp>
      </p:grpSp>
      <p:grpSp>
        <p:nvGrpSpPr>
          <p:cNvPr id="8" name="Group 8"/>
          <p:cNvGrpSpPr/>
          <p:nvPr/>
        </p:nvGrpSpPr>
        <p:grpSpPr>
          <a:xfrm>
            <a:off x="9744684" y="344685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628F"/>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Thiết bị (Cảm biến, esp32)</a:t>
              </a:r>
            </a:p>
          </p:txBody>
        </p:sp>
      </p:grpSp>
      <p:grpSp>
        <p:nvGrpSpPr>
          <p:cNvPr id="11" name="Group 11"/>
          <p:cNvGrpSpPr/>
          <p:nvPr/>
        </p:nvGrpSpPr>
        <p:grpSpPr>
          <a:xfrm>
            <a:off x="14806246" y="3446858"/>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628F"/>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Website</a:t>
              </a:r>
            </a:p>
          </p:txBody>
        </p:sp>
      </p:grpSp>
      <p:grpSp>
        <p:nvGrpSpPr>
          <p:cNvPr id="14" name="Group 14"/>
          <p:cNvGrpSpPr/>
          <p:nvPr/>
        </p:nvGrpSpPr>
        <p:grpSpPr>
          <a:xfrm>
            <a:off x="12830784" y="4615258"/>
            <a:ext cx="1975462" cy="947602"/>
            <a:chOff x="0" y="0"/>
            <a:chExt cx="1117890" cy="536236"/>
          </a:xfrm>
        </p:grpSpPr>
        <p:sp>
          <p:nvSpPr>
            <p:cNvPr id="15" name="Freeform 15"/>
            <p:cNvSpPr/>
            <p:nvPr/>
          </p:nvSpPr>
          <p:spPr>
            <a:xfrm>
              <a:off x="0" y="0"/>
              <a:ext cx="1117890" cy="536236"/>
            </a:xfrm>
            <a:custGeom>
              <a:avLst/>
              <a:gdLst/>
              <a:ahLst/>
              <a:cxnLst/>
              <a:rect l="l" t="t" r="r" b="b"/>
              <a:pathLst>
                <a:path w="1117890" h="536236">
                  <a:moveTo>
                    <a:pt x="1117890" y="268118"/>
                  </a:moveTo>
                  <a:lnTo>
                    <a:pt x="711490" y="0"/>
                  </a:lnTo>
                  <a:lnTo>
                    <a:pt x="711490" y="203200"/>
                  </a:lnTo>
                  <a:lnTo>
                    <a:pt x="0" y="203200"/>
                  </a:lnTo>
                  <a:lnTo>
                    <a:pt x="0" y="333036"/>
                  </a:lnTo>
                  <a:lnTo>
                    <a:pt x="711490" y="333036"/>
                  </a:lnTo>
                  <a:lnTo>
                    <a:pt x="711490" y="536236"/>
                  </a:lnTo>
                  <a:lnTo>
                    <a:pt x="1117890" y="268118"/>
                  </a:lnTo>
                  <a:close/>
                </a:path>
              </a:pathLst>
            </a:custGeom>
            <a:solidFill>
              <a:srgbClr val="213559"/>
            </a:solidFill>
          </p:spPr>
          <p:txBody>
            <a:bodyPr/>
            <a:lstStyle/>
            <a:p>
              <a:endParaRPr lang="en-US"/>
            </a:p>
          </p:txBody>
        </p:sp>
        <p:sp>
          <p:nvSpPr>
            <p:cNvPr id="16" name="TextBox 16"/>
            <p:cNvSpPr txBox="1"/>
            <p:nvPr/>
          </p:nvSpPr>
          <p:spPr>
            <a:xfrm>
              <a:off x="0" y="165100"/>
              <a:ext cx="1016290" cy="167936"/>
            </a:xfrm>
            <a:prstGeom prst="rect">
              <a:avLst/>
            </a:prstGeom>
          </p:spPr>
          <p:txBody>
            <a:bodyPr lIns="50800" tIns="50800" rIns="50800" bIns="50800" rtlCol="0" anchor="ctr"/>
            <a:lstStyle/>
            <a:p>
              <a:pPr algn="ctr">
                <a:lnSpc>
                  <a:spcPts val="3499"/>
                </a:lnSpc>
              </a:pPr>
              <a:endParaRPr/>
            </a:p>
          </p:txBody>
        </p:sp>
      </p:grpSp>
      <p:sp>
        <p:nvSpPr>
          <p:cNvPr id="17" name="Freeform 17"/>
          <p:cNvSpPr/>
          <p:nvPr/>
        </p:nvSpPr>
        <p:spPr>
          <a:xfrm>
            <a:off x="0" y="7217455"/>
            <a:ext cx="2768172" cy="3069545"/>
          </a:xfrm>
          <a:custGeom>
            <a:avLst/>
            <a:gdLst/>
            <a:ahLst/>
            <a:cxnLst/>
            <a:rect l="l" t="t" r="r" b="b"/>
            <a:pathLst>
              <a:path w="2768172" h="3069545">
                <a:moveTo>
                  <a:pt x="0" y="0"/>
                </a:moveTo>
                <a:lnTo>
                  <a:pt x="2768172" y="0"/>
                </a:lnTo>
                <a:lnTo>
                  <a:pt x="2768172" y="3069545"/>
                </a:lnTo>
                <a:lnTo>
                  <a:pt x="0" y="30695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pic>
        <p:nvPicPr>
          <p:cNvPr id="18" name="Picture 18"/>
          <p:cNvPicPr>
            <a:picLocks noChangeAspect="1"/>
          </p:cNvPicPr>
          <p:nvPr/>
        </p:nvPicPr>
        <p:blipFill>
          <a:blip r:embed="rId4"/>
          <a:srcRect/>
          <a:stretch>
            <a:fillRect/>
          </a:stretch>
        </p:blipFill>
        <p:spPr>
          <a:xfrm>
            <a:off x="12323844" y="6909212"/>
            <a:ext cx="2989342" cy="3377788"/>
          </a:xfrm>
          <a:prstGeom prst="rect">
            <a:avLst/>
          </a:prstGeom>
        </p:spPr>
      </p:pic>
      <p:sp>
        <p:nvSpPr>
          <p:cNvPr id="19" name="TextBox 19"/>
          <p:cNvSpPr txBox="1"/>
          <p:nvPr/>
        </p:nvSpPr>
        <p:spPr>
          <a:xfrm>
            <a:off x="3427733" y="4577158"/>
            <a:ext cx="135255" cy="41275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t</a:t>
            </a:r>
          </a:p>
        </p:txBody>
      </p:sp>
      <p:sp>
        <p:nvSpPr>
          <p:cNvPr id="20" name="TextBox 20"/>
          <p:cNvSpPr txBox="1"/>
          <p:nvPr/>
        </p:nvSpPr>
        <p:spPr>
          <a:xfrm>
            <a:off x="424235" y="4423843"/>
            <a:ext cx="7978033" cy="1335881"/>
          </a:xfrm>
          <a:prstGeom prst="rect">
            <a:avLst/>
          </a:prstGeom>
        </p:spPr>
        <p:txBody>
          <a:bodyPr lIns="0" tIns="0" rIns="0" bIns="0" rtlCol="0" anchor="t">
            <a:spAutoFit/>
          </a:bodyPr>
          <a:lstStyle/>
          <a:p>
            <a:pPr algn="ctr">
              <a:lnSpc>
                <a:spcPts val="5280"/>
              </a:lnSpc>
            </a:pPr>
            <a:r>
              <a:rPr lang="en-US" sz="3772">
                <a:solidFill>
                  <a:srgbClr val="FFFFFF"/>
                </a:solidFill>
                <a:latin typeface="DejaVu Serif Bold"/>
              </a:rPr>
              <a:t>Xây dựng sơ đồ khối hệ thống</a:t>
            </a:r>
          </a:p>
          <a:p>
            <a:pPr algn="ctr">
              <a:lnSpc>
                <a:spcPts val="5280"/>
              </a:lnSpc>
            </a:pPr>
            <a:endParaRPr lang="en-US" sz="3772">
              <a:solidFill>
                <a:srgbClr val="FFFFFF"/>
              </a:solidFill>
              <a:latin typeface="DejaVu Serif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726348" y="5922707"/>
            <a:ext cx="511382" cy="51138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6" name="Group 6"/>
          <p:cNvGrpSpPr/>
          <p:nvPr/>
        </p:nvGrpSpPr>
        <p:grpSpPr>
          <a:xfrm>
            <a:off x="1507317" y="3659871"/>
            <a:ext cx="2671165" cy="1885501"/>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8" name="Group 8"/>
          <p:cNvGrpSpPr/>
          <p:nvPr/>
        </p:nvGrpSpPr>
        <p:grpSpPr>
          <a:xfrm>
            <a:off x="5807329" y="5922707"/>
            <a:ext cx="511382" cy="51138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0" name="Group 10"/>
          <p:cNvGrpSpPr/>
          <p:nvPr/>
        </p:nvGrpSpPr>
        <p:grpSpPr>
          <a:xfrm>
            <a:off x="11969290" y="5922707"/>
            <a:ext cx="511382" cy="51138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2" name="Group 12"/>
          <p:cNvGrpSpPr/>
          <p:nvPr/>
        </p:nvGrpSpPr>
        <p:grpSpPr>
          <a:xfrm>
            <a:off x="8888309" y="5922707"/>
            <a:ext cx="511382" cy="51138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4" name="Group 14"/>
          <p:cNvGrpSpPr/>
          <p:nvPr/>
        </p:nvGrpSpPr>
        <p:grpSpPr>
          <a:xfrm>
            <a:off x="15050270" y="5922707"/>
            <a:ext cx="511382" cy="51138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sp>
        <p:nvSpPr>
          <p:cNvPr id="16" name="Freeform 16"/>
          <p:cNvSpPr/>
          <p:nvPr/>
        </p:nvSpPr>
        <p:spPr>
          <a:xfrm>
            <a:off x="0" y="1698796"/>
            <a:ext cx="1971199" cy="2007702"/>
          </a:xfrm>
          <a:custGeom>
            <a:avLst/>
            <a:gdLst/>
            <a:ahLst/>
            <a:cxnLst/>
            <a:rect l="l" t="t" r="r" b="b"/>
            <a:pathLst>
              <a:path w="1971199" h="2007702">
                <a:moveTo>
                  <a:pt x="0" y="0"/>
                </a:moveTo>
                <a:lnTo>
                  <a:pt x="1971199" y="0"/>
                </a:lnTo>
                <a:lnTo>
                  <a:pt x="1971199" y="2007702"/>
                </a:lnTo>
                <a:lnTo>
                  <a:pt x="0" y="200770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7" name="Freeform 17"/>
          <p:cNvSpPr/>
          <p:nvPr/>
        </p:nvSpPr>
        <p:spPr>
          <a:xfrm>
            <a:off x="16469581" y="602681"/>
            <a:ext cx="1579438" cy="1608687"/>
          </a:xfrm>
          <a:custGeom>
            <a:avLst/>
            <a:gdLst/>
            <a:ahLst/>
            <a:cxnLst/>
            <a:rect l="l" t="t" r="r" b="b"/>
            <a:pathLst>
              <a:path w="1579438" h="1608687">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Freeform 18"/>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19" name="Group 19"/>
          <p:cNvGrpSpPr/>
          <p:nvPr/>
        </p:nvGrpSpPr>
        <p:grpSpPr>
          <a:xfrm>
            <a:off x="482230" y="4114287"/>
            <a:ext cx="958412" cy="95841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1</a:t>
              </a:r>
            </a:p>
          </p:txBody>
        </p:sp>
      </p:grpSp>
      <p:sp>
        <p:nvSpPr>
          <p:cNvPr id="22" name="TextBox 22"/>
          <p:cNvSpPr txBox="1"/>
          <p:nvPr/>
        </p:nvSpPr>
        <p:spPr>
          <a:xfrm>
            <a:off x="1246387" y="1143000"/>
            <a:ext cx="1490667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Ultra-Bold Italics"/>
              </a:rPr>
              <a:t>THIẾT KẾ MẠCH NGUYÊN LÝ VÀ SƠ ĐỒ MẠCH IN</a:t>
            </a:r>
          </a:p>
        </p:txBody>
      </p:sp>
      <p:sp>
        <p:nvSpPr>
          <p:cNvPr id="23" name="TextBox 23"/>
          <p:cNvSpPr txBox="1"/>
          <p:nvPr/>
        </p:nvSpPr>
        <p:spPr>
          <a:xfrm>
            <a:off x="1660377" y="4297514"/>
            <a:ext cx="2131943" cy="572907"/>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Xây dựng bản vẽ thiết kế</a:t>
            </a:r>
          </a:p>
        </p:txBody>
      </p:sp>
      <p:grpSp>
        <p:nvGrpSpPr>
          <p:cNvPr id="24" name="Group 24"/>
          <p:cNvGrpSpPr/>
          <p:nvPr/>
        </p:nvGrpSpPr>
        <p:grpSpPr>
          <a:xfrm>
            <a:off x="12727239" y="4185088"/>
            <a:ext cx="958412" cy="95841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4</a:t>
              </a:r>
            </a:p>
          </p:txBody>
        </p:sp>
      </p:grpSp>
      <p:grpSp>
        <p:nvGrpSpPr>
          <p:cNvPr id="27" name="Group 27"/>
          <p:cNvGrpSpPr/>
          <p:nvPr/>
        </p:nvGrpSpPr>
        <p:grpSpPr>
          <a:xfrm>
            <a:off x="8622811" y="4185088"/>
            <a:ext cx="958412" cy="95841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3</a:t>
              </a:r>
            </a:p>
          </p:txBody>
        </p:sp>
      </p:grpSp>
      <p:grpSp>
        <p:nvGrpSpPr>
          <p:cNvPr id="30" name="Group 30"/>
          <p:cNvGrpSpPr/>
          <p:nvPr/>
        </p:nvGrpSpPr>
        <p:grpSpPr>
          <a:xfrm>
            <a:off x="4590901" y="4166385"/>
            <a:ext cx="958412" cy="95841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2</a:t>
              </a:r>
            </a:p>
          </p:txBody>
        </p:sp>
      </p:grpSp>
      <p:grpSp>
        <p:nvGrpSpPr>
          <p:cNvPr id="33" name="Group 33"/>
          <p:cNvGrpSpPr/>
          <p:nvPr/>
        </p:nvGrpSpPr>
        <p:grpSpPr>
          <a:xfrm>
            <a:off x="11605672" y="7250659"/>
            <a:ext cx="2671165" cy="1885501"/>
            <a:chOff x="0" y="0"/>
            <a:chExt cx="1500474" cy="1059142"/>
          </a:xfrm>
        </p:grpSpPr>
        <p:sp>
          <p:nvSpPr>
            <p:cNvPr id="34" name="Freeform 34"/>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35" name="Group 35"/>
          <p:cNvGrpSpPr/>
          <p:nvPr/>
        </p:nvGrpSpPr>
        <p:grpSpPr>
          <a:xfrm>
            <a:off x="15305961" y="7261936"/>
            <a:ext cx="2671165" cy="1885501"/>
            <a:chOff x="0" y="0"/>
            <a:chExt cx="1500474" cy="1059142"/>
          </a:xfrm>
        </p:grpSpPr>
        <p:sp>
          <p:nvSpPr>
            <p:cNvPr id="36" name="Freeform 36"/>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37" name="Group 37"/>
          <p:cNvGrpSpPr/>
          <p:nvPr/>
        </p:nvGrpSpPr>
        <p:grpSpPr>
          <a:xfrm>
            <a:off x="13755942" y="3702841"/>
            <a:ext cx="2671165" cy="1885501"/>
            <a:chOff x="0" y="0"/>
            <a:chExt cx="1500474" cy="1059142"/>
          </a:xfrm>
        </p:grpSpPr>
        <p:sp>
          <p:nvSpPr>
            <p:cNvPr id="38" name="Freeform 38"/>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39" name="Group 39"/>
          <p:cNvGrpSpPr/>
          <p:nvPr/>
        </p:nvGrpSpPr>
        <p:grpSpPr>
          <a:xfrm>
            <a:off x="9646499" y="3650742"/>
            <a:ext cx="2671165" cy="1885501"/>
            <a:chOff x="0" y="0"/>
            <a:chExt cx="1500474" cy="1059142"/>
          </a:xfrm>
        </p:grpSpPr>
        <p:sp>
          <p:nvSpPr>
            <p:cNvPr id="40" name="Freeform 40"/>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41" name="Group 41"/>
          <p:cNvGrpSpPr/>
          <p:nvPr/>
        </p:nvGrpSpPr>
        <p:grpSpPr>
          <a:xfrm>
            <a:off x="5615987" y="3650742"/>
            <a:ext cx="2671165" cy="1885501"/>
            <a:chOff x="0" y="0"/>
            <a:chExt cx="1500474" cy="1059142"/>
          </a:xfrm>
        </p:grpSpPr>
        <p:sp>
          <p:nvSpPr>
            <p:cNvPr id="42" name="Freeform 42"/>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sp>
        <p:nvSpPr>
          <p:cNvPr id="43" name="TextBox 43"/>
          <p:cNvSpPr txBox="1"/>
          <p:nvPr/>
        </p:nvSpPr>
        <p:spPr>
          <a:xfrm>
            <a:off x="5885598" y="4349613"/>
            <a:ext cx="2131943" cy="572907"/>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Lựa chọn linh kiện điện tử</a:t>
            </a:r>
          </a:p>
        </p:txBody>
      </p:sp>
      <p:grpSp>
        <p:nvGrpSpPr>
          <p:cNvPr id="44" name="Group 44"/>
          <p:cNvGrpSpPr/>
          <p:nvPr/>
        </p:nvGrpSpPr>
        <p:grpSpPr>
          <a:xfrm>
            <a:off x="7808418" y="7261936"/>
            <a:ext cx="2671165" cy="1885501"/>
            <a:chOff x="0" y="0"/>
            <a:chExt cx="1500474" cy="1059142"/>
          </a:xfrm>
        </p:grpSpPr>
        <p:sp>
          <p:nvSpPr>
            <p:cNvPr id="45" name="Freeform 45"/>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46" name="Group 46"/>
          <p:cNvGrpSpPr/>
          <p:nvPr/>
        </p:nvGrpSpPr>
        <p:grpSpPr>
          <a:xfrm>
            <a:off x="4318059" y="7261936"/>
            <a:ext cx="2671165" cy="1885501"/>
            <a:chOff x="0" y="0"/>
            <a:chExt cx="1500474" cy="1059142"/>
          </a:xfrm>
        </p:grpSpPr>
        <p:sp>
          <p:nvSpPr>
            <p:cNvPr id="47" name="Freeform 4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48" name="Group 48"/>
          <p:cNvGrpSpPr/>
          <p:nvPr/>
        </p:nvGrpSpPr>
        <p:grpSpPr>
          <a:xfrm>
            <a:off x="635616" y="7279861"/>
            <a:ext cx="2671165" cy="1885501"/>
            <a:chOff x="0" y="0"/>
            <a:chExt cx="1500474" cy="1059142"/>
          </a:xfrm>
        </p:grpSpPr>
        <p:sp>
          <p:nvSpPr>
            <p:cNvPr id="49" name="Freeform 4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sp>
        <p:nvSpPr>
          <p:cNvPr id="50" name="TextBox 50"/>
          <p:cNvSpPr txBox="1"/>
          <p:nvPr/>
        </p:nvSpPr>
        <p:spPr>
          <a:xfrm>
            <a:off x="9914598" y="4297514"/>
            <a:ext cx="2131943" cy="572907"/>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Sơ đồ mạch nguyên lý</a:t>
            </a:r>
          </a:p>
        </p:txBody>
      </p:sp>
      <p:sp>
        <p:nvSpPr>
          <p:cNvPr id="51" name="TextBox 51"/>
          <p:cNvSpPr txBox="1"/>
          <p:nvPr/>
        </p:nvSpPr>
        <p:spPr>
          <a:xfrm>
            <a:off x="14095226" y="4368316"/>
            <a:ext cx="2131943" cy="572907"/>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Sơ đồ mạch in PCB</a:t>
            </a:r>
          </a:p>
        </p:txBody>
      </p:sp>
      <p:sp>
        <p:nvSpPr>
          <p:cNvPr id="52" name="TextBox 52"/>
          <p:cNvSpPr txBox="1"/>
          <p:nvPr/>
        </p:nvSpPr>
        <p:spPr>
          <a:xfrm>
            <a:off x="905227" y="8032336"/>
            <a:ext cx="2131943" cy="284701"/>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Thi công bo mạch</a:t>
            </a:r>
          </a:p>
        </p:txBody>
      </p:sp>
      <p:sp>
        <p:nvSpPr>
          <p:cNvPr id="53" name="TextBox 53"/>
          <p:cNvSpPr txBox="1"/>
          <p:nvPr/>
        </p:nvSpPr>
        <p:spPr>
          <a:xfrm>
            <a:off x="4523121" y="8041534"/>
            <a:ext cx="2131943" cy="284701"/>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Mạch in</a:t>
            </a:r>
          </a:p>
        </p:txBody>
      </p:sp>
      <p:sp>
        <p:nvSpPr>
          <p:cNvPr id="54" name="TextBox 54"/>
          <p:cNvSpPr txBox="1"/>
          <p:nvPr/>
        </p:nvSpPr>
        <p:spPr>
          <a:xfrm>
            <a:off x="8078028" y="8041534"/>
            <a:ext cx="2131943" cy="284701"/>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Báo giá thiết bị</a:t>
            </a:r>
          </a:p>
        </p:txBody>
      </p:sp>
      <p:sp>
        <p:nvSpPr>
          <p:cNvPr id="55" name="TextBox 55"/>
          <p:cNvSpPr txBox="1"/>
          <p:nvPr/>
        </p:nvSpPr>
        <p:spPr>
          <a:xfrm>
            <a:off x="11778442" y="7908708"/>
            <a:ext cx="2131943" cy="572907"/>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Test trên board test mạchế</a:t>
            </a:r>
          </a:p>
        </p:txBody>
      </p:sp>
      <p:sp>
        <p:nvSpPr>
          <p:cNvPr id="56" name="TextBox 56"/>
          <p:cNvSpPr txBox="1"/>
          <p:nvPr/>
        </p:nvSpPr>
        <p:spPr>
          <a:xfrm>
            <a:off x="15575572" y="7897431"/>
            <a:ext cx="2131943" cy="861113"/>
          </a:xfrm>
          <a:prstGeom prst="rect">
            <a:avLst/>
          </a:prstGeom>
        </p:spPr>
        <p:txBody>
          <a:bodyPr lIns="0" tIns="0" rIns="0" bIns="0" rtlCol="0" anchor="t">
            <a:spAutoFit/>
          </a:bodyPr>
          <a:lstStyle/>
          <a:p>
            <a:pPr algn="ctr">
              <a:lnSpc>
                <a:spcPts val="2308"/>
              </a:lnSpc>
            </a:pPr>
            <a:r>
              <a:rPr lang="en-US" sz="1776" spc="35">
                <a:solidFill>
                  <a:srgbClr val="FFFFFF"/>
                </a:solidFill>
                <a:latin typeface="Montserrat"/>
              </a:rPr>
              <a:t>Sản phẩm hoàn thiện </a:t>
            </a:r>
          </a:p>
          <a:p>
            <a:pPr algn="ctr">
              <a:lnSpc>
                <a:spcPts val="2308"/>
              </a:lnSpc>
            </a:pPr>
            <a:endParaRPr lang="en-US" sz="1776" spc="35">
              <a:solidFill>
                <a:srgbClr val="FFFFFF"/>
              </a:solidFill>
              <a:latin typeface="Montserrat"/>
            </a:endParaRPr>
          </a:p>
        </p:txBody>
      </p:sp>
      <p:grpSp>
        <p:nvGrpSpPr>
          <p:cNvPr id="57" name="Group 57"/>
          <p:cNvGrpSpPr/>
          <p:nvPr/>
        </p:nvGrpSpPr>
        <p:grpSpPr>
          <a:xfrm>
            <a:off x="10866159" y="6434089"/>
            <a:ext cx="958412" cy="95841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8</a:t>
              </a:r>
            </a:p>
          </p:txBody>
        </p:sp>
      </p:grpSp>
      <p:grpSp>
        <p:nvGrpSpPr>
          <p:cNvPr id="60" name="Group 60"/>
          <p:cNvGrpSpPr/>
          <p:nvPr/>
        </p:nvGrpSpPr>
        <p:grpSpPr>
          <a:xfrm>
            <a:off x="7059130" y="6434089"/>
            <a:ext cx="958412" cy="95841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7</a:t>
              </a:r>
            </a:p>
          </p:txBody>
        </p:sp>
      </p:grpSp>
      <p:grpSp>
        <p:nvGrpSpPr>
          <p:cNvPr id="63" name="Group 63"/>
          <p:cNvGrpSpPr/>
          <p:nvPr/>
        </p:nvGrpSpPr>
        <p:grpSpPr>
          <a:xfrm>
            <a:off x="3564709" y="6434089"/>
            <a:ext cx="958412" cy="95841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6</a:t>
              </a:r>
            </a:p>
          </p:txBody>
        </p:sp>
      </p:grpSp>
      <p:grpSp>
        <p:nvGrpSpPr>
          <p:cNvPr id="66" name="Group 66"/>
          <p:cNvGrpSpPr/>
          <p:nvPr/>
        </p:nvGrpSpPr>
        <p:grpSpPr>
          <a:xfrm>
            <a:off x="70288" y="6321449"/>
            <a:ext cx="958412" cy="95841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5</a:t>
              </a:r>
            </a:p>
          </p:txBody>
        </p:sp>
      </p:grpSp>
      <p:grpSp>
        <p:nvGrpSpPr>
          <p:cNvPr id="69" name="Group 69"/>
          <p:cNvGrpSpPr/>
          <p:nvPr/>
        </p:nvGrpSpPr>
        <p:grpSpPr>
          <a:xfrm>
            <a:off x="14571064" y="6434089"/>
            <a:ext cx="958412" cy="95841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71" name="TextBox 71"/>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9</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grpSp>
        <p:nvGrpSpPr>
          <p:cNvPr id="2" name="Group 2"/>
          <p:cNvGrpSpPr/>
          <p:nvPr/>
        </p:nvGrpSpPr>
        <p:grpSpPr>
          <a:xfrm>
            <a:off x="-359651" y="-190404"/>
            <a:ext cx="1647190" cy="16471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579"/>
                </a:lnSpc>
              </a:pPr>
              <a:r>
                <a:rPr lang="en-US" sz="4699" spc="93">
                  <a:solidFill>
                    <a:srgbClr val="31356E"/>
                  </a:solidFill>
                  <a:latin typeface="Montserrat Bold"/>
                </a:rPr>
                <a:t>1</a:t>
              </a:r>
            </a:p>
          </p:txBody>
        </p:sp>
      </p:grpSp>
      <p:sp>
        <p:nvSpPr>
          <p:cNvPr id="5" name="Freeform 5"/>
          <p:cNvSpPr/>
          <p:nvPr/>
        </p:nvSpPr>
        <p:spPr>
          <a:xfrm>
            <a:off x="2408378" y="1456787"/>
            <a:ext cx="12940680" cy="8544167"/>
          </a:xfrm>
          <a:custGeom>
            <a:avLst/>
            <a:gdLst/>
            <a:ahLst/>
            <a:cxnLst/>
            <a:rect l="l" t="t" r="r" b="b"/>
            <a:pathLst>
              <a:path w="12940680" h="8544167">
                <a:moveTo>
                  <a:pt x="0" y="0"/>
                </a:moveTo>
                <a:lnTo>
                  <a:pt x="12940680" y="0"/>
                </a:lnTo>
                <a:lnTo>
                  <a:pt x="12940680" y="8544167"/>
                </a:lnTo>
                <a:lnTo>
                  <a:pt x="0" y="854416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534046" y="334010"/>
            <a:ext cx="6630591" cy="1313181"/>
          </a:xfrm>
          <a:prstGeom prst="rect">
            <a:avLst/>
          </a:prstGeom>
        </p:spPr>
        <p:txBody>
          <a:bodyPr lIns="0" tIns="0" rIns="0" bIns="0" rtlCol="0" anchor="t">
            <a:spAutoFit/>
          </a:bodyPr>
          <a:lstStyle/>
          <a:p>
            <a:pPr algn="ctr">
              <a:lnSpc>
                <a:spcPts val="5319"/>
              </a:lnSpc>
            </a:pPr>
            <a:r>
              <a:rPr lang="en-US" sz="3799" spc="75">
                <a:solidFill>
                  <a:srgbClr val="FFFFFF"/>
                </a:solidFill>
                <a:latin typeface="Montserrat Bold Italics"/>
              </a:rPr>
              <a:t>Xây dựng bản vẽ thiết kế</a:t>
            </a:r>
          </a:p>
          <a:p>
            <a:pPr algn="ctr">
              <a:lnSpc>
                <a:spcPts val="5319"/>
              </a:lnSpc>
              <a:spcBef>
                <a:spcPct val="0"/>
              </a:spcBef>
            </a:pPr>
            <a:endParaRPr lang="en-US" sz="3799" spc="75">
              <a:solidFill>
                <a:srgbClr val="FFFFFF"/>
              </a:solidFill>
              <a:latin typeface="Montserrat Bold Italics"/>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52755" y="-207622"/>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8" name="Group 8"/>
          <p:cNvGrpSpPr/>
          <p:nvPr/>
        </p:nvGrpSpPr>
        <p:grpSpPr>
          <a:xfrm>
            <a:off x="10156479" y="-57955"/>
            <a:ext cx="8131521" cy="813152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a:stretch>
            </a:blipFill>
          </p:spPr>
          <p:txBody>
            <a:bodyPr/>
            <a:lstStyle/>
            <a:p>
              <a:endParaRPr lang="en-US"/>
            </a:p>
          </p:txBody>
        </p:sp>
      </p:grpSp>
      <p:grpSp>
        <p:nvGrpSpPr>
          <p:cNvPr id="10" name="Group 10"/>
          <p:cNvGrpSpPr/>
          <p:nvPr/>
        </p:nvGrpSpPr>
        <p:grpSpPr>
          <a:xfrm>
            <a:off x="1372483" y="3345761"/>
            <a:ext cx="5777447" cy="5658668"/>
            <a:chOff x="0" y="0"/>
            <a:chExt cx="1521632" cy="1490349"/>
          </a:xfrm>
        </p:grpSpPr>
        <p:sp>
          <p:nvSpPr>
            <p:cNvPr id="11" name="Freeform 11"/>
            <p:cNvSpPr/>
            <p:nvPr/>
          </p:nvSpPr>
          <p:spPr>
            <a:xfrm>
              <a:off x="0" y="0"/>
              <a:ext cx="1521632" cy="1490349"/>
            </a:xfrm>
            <a:custGeom>
              <a:avLst/>
              <a:gdLst/>
              <a:ahLst/>
              <a:cxnLst/>
              <a:rect l="l" t="t" r="r" b="b"/>
              <a:pathLst>
                <a:path w="1521632" h="1490349">
                  <a:moveTo>
                    <a:pt x="68341" y="0"/>
                  </a:moveTo>
                  <a:lnTo>
                    <a:pt x="1453291" y="0"/>
                  </a:lnTo>
                  <a:cubicBezTo>
                    <a:pt x="1471416" y="0"/>
                    <a:pt x="1488799" y="7200"/>
                    <a:pt x="1501615" y="20017"/>
                  </a:cubicBezTo>
                  <a:cubicBezTo>
                    <a:pt x="1514432" y="32833"/>
                    <a:pt x="1521632" y="50216"/>
                    <a:pt x="1521632" y="68341"/>
                  </a:cubicBezTo>
                  <a:lnTo>
                    <a:pt x="1521632" y="1422007"/>
                  </a:lnTo>
                  <a:cubicBezTo>
                    <a:pt x="1521632" y="1440133"/>
                    <a:pt x="1514432" y="1457516"/>
                    <a:pt x="1501615" y="1470332"/>
                  </a:cubicBezTo>
                  <a:cubicBezTo>
                    <a:pt x="1488799" y="1483149"/>
                    <a:pt x="1471416" y="1490349"/>
                    <a:pt x="1453291" y="1490349"/>
                  </a:cubicBezTo>
                  <a:lnTo>
                    <a:pt x="68341" y="1490349"/>
                  </a:lnTo>
                  <a:cubicBezTo>
                    <a:pt x="50216" y="1490349"/>
                    <a:pt x="32833" y="1483149"/>
                    <a:pt x="20017" y="1470332"/>
                  </a:cubicBezTo>
                  <a:cubicBezTo>
                    <a:pt x="7200" y="1457516"/>
                    <a:pt x="0" y="1440133"/>
                    <a:pt x="0" y="1422007"/>
                  </a:cubicBezTo>
                  <a:lnTo>
                    <a:pt x="0" y="68341"/>
                  </a:lnTo>
                  <a:cubicBezTo>
                    <a:pt x="0" y="50216"/>
                    <a:pt x="7200" y="32833"/>
                    <a:pt x="20017" y="20017"/>
                  </a:cubicBezTo>
                  <a:cubicBezTo>
                    <a:pt x="32833" y="7200"/>
                    <a:pt x="50216" y="0"/>
                    <a:pt x="68341"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521632" cy="1528449"/>
            </a:xfrm>
            <a:prstGeom prst="rect">
              <a:avLst/>
            </a:prstGeom>
          </p:spPr>
          <p:txBody>
            <a:bodyPr lIns="50800" tIns="50800" rIns="50800" bIns="50800" rtlCol="0" anchor="ctr"/>
            <a:lstStyle/>
            <a:p>
              <a:pPr algn="l">
                <a:lnSpc>
                  <a:spcPts val="3499"/>
                </a:lnSpc>
              </a:pPr>
              <a:r>
                <a:rPr lang="en-US" sz="2499" spc="49">
                  <a:solidFill>
                    <a:srgbClr val="000000"/>
                  </a:solidFill>
                  <a:latin typeface="Montserrat"/>
                  <a:ea typeface="Montserrat"/>
                </a:rPr>
                <a:t>PH PHO-14 : cảm biến đo độ PH Analog là cảm biến có chất lượng cao, cách sử dụng dễ dàng giúp bạn có thể dễ dàng đo được thông số độ PH. THÔNG SỐ KỸ THUẬT Điện áp làm việc: 5 ± 0,2V (AC DC) Dòng điện làm việc: 5-10mA Phạm vi pH: 0-14PH Đầu ra: đầu ra tín hiệu điện áp analog Thời gian đáp ứng: ≤5S</a:t>
              </a:r>
            </a:p>
            <a:p>
              <a:pPr algn="l">
                <a:lnSpc>
                  <a:spcPts val="3499"/>
                </a:lnSpc>
              </a:pPr>
              <a:endParaRPr lang="en-US" sz="2499" spc="49">
                <a:solidFill>
                  <a:srgbClr val="000000"/>
                </a:solidFill>
                <a:latin typeface="Montserrat"/>
                <a:ea typeface="Montserrat"/>
              </a:endParaRPr>
            </a:p>
          </p:txBody>
        </p:sp>
      </p:grpSp>
      <p:grpSp>
        <p:nvGrpSpPr>
          <p:cNvPr id="13" name="Group 13"/>
          <p:cNvGrpSpPr/>
          <p:nvPr/>
        </p:nvGrpSpPr>
        <p:grpSpPr>
          <a:xfrm>
            <a:off x="0" y="1616186"/>
            <a:ext cx="5812608" cy="1264920"/>
            <a:chOff x="0" y="0"/>
            <a:chExt cx="1765601" cy="384224"/>
          </a:xfrm>
        </p:grpSpPr>
        <p:sp>
          <p:nvSpPr>
            <p:cNvPr id="14" name="Freeform 14"/>
            <p:cNvSpPr/>
            <p:nvPr/>
          </p:nvSpPr>
          <p:spPr>
            <a:xfrm>
              <a:off x="0" y="0"/>
              <a:ext cx="1765602" cy="384224"/>
            </a:xfrm>
            <a:custGeom>
              <a:avLst/>
              <a:gdLst/>
              <a:ahLst/>
              <a:cxnLst/>
              <a:rect l="l" t="t" r="r" b="b"/>
              <a:pathLst>
                <a:path w="1765602" h="384224">
                  <a:moveTo>
                    <a:pt x="0" y="0"/>
                  </a:moveTo>
                  <a:lnTo>
                    <a:pt x="1562402" y="0"/>
                  </a:lnTo>
                  <a:lnTo>
                    <a:pt x="1765602" y="192112"/>
                  </a:lnTo>
                  <a:lnTo>
                    <a:pt x="1562402" y="384224"/>
                  </a:lnTo>
                  <a:lnTo>
                    <a:pt x="0" y="384224"/>
                  </a:lnTo>
                  <a:lnTo>
                    <a:pt x="203200" y="192112"/>
                  </a:lnTo>
                  <a:lnTo>
                    <a:pt x="0" y="0"/>
                  </a:lnTo>
                  <a:close/>
                </a:path>
              </a:pathLst>
            </a:custGeom>
            <a:solidFill>
              <a:srgbClr val="F4F4F4"/>
            </a:solidFill>
          </p:spPr>
          <p:txBody>
            <a:bodyPr/>
            <a:lstStyle/>
            <a:p>
              <a:endParaRPr lang="en-US"/>
            </a:p>
          </p:txBody>
        </p:sp>
        <p:sp>
          <p:nvSpPr>
            <p:cNvPr id="15" name="TextBox 15"/>
            <p:cNvSpPr txBox="1"/>
            <p:nvPr/>
          </p:nvSpPr>
          <p:spPr>
            <a:xfrm>
              <a:off x="177800" y="57150"/>
              <a:ext cx="1511601" cy="327074"/>
            </a:xfrm>
            <a:prstGeom prst="rect">
              <a:avLst/>
            </a:prstGeom>
          </p:spPr>
          <p:txBody>
            <a:bodyPr lIns="63500" tIns="63500" rIns="63500" bIns="63500" rtlCol="0" anchor="t"/>
            <a:lstStyle/>
            <a:p>
              <a:pPr algn="ctr">
                <a:lnSpc>
                  <a:spcPts val="2474"/>
                </a:lnSpc>
              </a:pPr>
              <a:r>
                <a:rPr lang="en-US" sz="2499">
                  <a:solidFill>
                    <a:srgbClr val="31356E"/>
                  </a:solidFill>
                  <a:latin typeface="Montserrat Bold"/>
                </a:rPr>
                <a:t>MODULE CẢM BIẾN </a:t>
              </a:r>
            </a:p>
            <a:p>
              <a:pPr algn="ctr">
                <a:lnSpc>
                  <a:spcPts val="2474"/>
                </a:lnSpc>
              </a:pPr>
              <a:r>
                <a:rPr lang="en-US" sz="2499">
                  <a:solidFill>
                    <a:srgbClr val="31356E"/>
                  </a:solidFill>
                  <a:latin typeface="Montserrat Bold"/>
                </a:rPr>
                <a:t>ĐO ĐỘ PH PH0-14</a:t>
              </a:r>
            </a:p>
            <a:p>
              <a:pPr algn="ctr">
                <a:lnSpc>
                  <a:spcPts val="3499"/>
                </a:lnSpc>
              </a:pPr>
              <a:endParaRPr lang="en-US" sz="2499">
                <a:solidFill>
                  <a:srgbClr val="31356E"/>
                </a:solidFill>
                <a:latin typeface="Montserrat Bold"/>
              </a:endParaRPr>
            </a:p>
          </p:txBody>
        </p:sp>
      </p:grpSp>
      <p:sp>
        <p:nvSpPr>
          <p:cNvPr id="16" name="Freeform 16"/>
          <p:cNvSpPr/>
          <p:nvPr/>
        </p:nvSpPr>
        <p:spPr>
          <a:xfrm>
            <a:off x="0" y="3645218"/>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52755" y="-207622"/>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8" name="Group 8"/>
          <p:cNvGrpSpPr/>
          <p:nvPr/>
        </p:nvGrpSpPr>
        <p:grpSpPr>
          <a:xfrm>
            <a:off x="9644775" y="1344045"/>
            <a:ext cx="8124570" cy="5327522"/>
            <a:chOff x="0" y="0"/>
            <a:chExt cx="1239535" cy="812800"/>
          </a:xfrm>
        </p:grpSpPr>
        <p:sp>
          <p:nvSpPr>
            <p:cNvPr id="9" name="Freeform 9"/>
            <p:cNvSpPr/>
            <p:nvPr/>
          </p:nvSpPr>
          <p:spPr>
            <a:xfrm>
              <a:off x="0" y="0"/>
              <a:ext cx="1239535" cy="812800"/>
            </a:xfrm>
            <a:custGeom>
              <a:avLst/>
              <a:gdLst/>
              <a:ahLst/>
              <a:cxnLst/>
              <a:rect l="l" t="t" r="r" b="b"/>
              <a:pathLst>
                <a:path w="1239535" h="812800">
                  <a:moveTo>
                    <a:pt x="0" y="0"/>
                  </a:moveTo>
                  <a:lnTo>
                    <a:pt x="1239535" y="0"/>
                  </a:lnTo>
                  <a:lnTo>
                    <a:pt x="1239535" y="812800"/>
                  </a:lnTo>
                  <a:lnTo>
                    <a:pt x="0" y="812800"/>
                  </a:lnTo>
                  <a:close/>
                </a:path>
              </a:pathLst>
            </a:custGeom>
            <a:blipFill>
              <a:blip r:embed="rId2"/>
              <a:stretch>
                <a:fillRect t="-1469" b="-1469"/>
              </a:stretch>
            </a:blipFill>
          </p:spPr>
          <p:txBody>
            <a:bodyPr/>
            <a:lstStyle/>
            <a:p>
              <a:endParaRPr lang="en-US"/>
            </a:p>
          </p:txBody>
        </p:sp>
      </p:grpSp>
      <p:grpSp>
        <p:nvGrpSpPr>
          <p:cNvPr id="10" name="Group 10"/>
          <p:cNvGrpSpPr/>
          <p:nvPr/>
        </p:nvGrpSpPr>
        <p:grpSpPr>
          <a:xfrm>
            <a:off x="1372483" y="3345761"/>
            <a:ext cx="5777447" cy="5658668"/>
            <a:chOff x="0" y="0"/>
            <a:chExt cx="1521632" cy="1490349"/>
          </a:xfrm>
        </p:grpSpPr>
        <p:sp>
          <p:nvSpPr>
            <p:cNvPr id="11" name="Freeform 11"/>
            <p:cNvSpPr/>
            <p:nvPr/>
          </p:nvSpPr>
          <p:spPr>
            <a:xfrm>
              <a:off x="0" y="0"/>
              <a:ext cx="1521632" cy="1490349"/>
            </a:xfrm>
            <a:custGeom>
              <a:avLst/>
              <a:gdLst/>
              <a:ahLst/>
              <a:cxnLst/>
              <a:rect l="l" t="t" r="r" b="b"/>
              <a:pathLst>
                <a:path w="1521632" h="1490349">
                  <a:moveTo>
                    <a:pt x="68341" y="0"/>
                  </a:moveTo>
                  <a:lnTo>
                    <a:pt x="1453291" y="0"/>
                  </a:lnTo>
                  <a:cubicBezTo>
                    <a:pt x="1471416" y="0"/>
                    <a:pt x="1488799" y="7200"/>
                    <a:pt x="1501615" y="20017"/>
                  </a:cubicBezTo>
                  <a:cubicBezTo>
                    <a:pt x="1514432" y="32833"/>
                    <a:pt x="1521632" y="50216"/>
                    <a:pt x="1521632" y="68341"/>
                  </a:cubicBezTo>
                  <a:lnTo>
                    <a:pt x="1521632" y="1422007"/>
                  </a:lnTo>
                  <a:cubicBezTo>
                    <a:pt x="1521632" y="1440133"/>
                    <a:pt x="1514432" y="1457516"/>
                    <a:pt x="1501615" y="1470332"/>
                  </a:cubicBezTo>
                  <a:cubicBezTo>
                    <a:pt x="1488799" y="1483149"/>
                    <a:pt x="1471416" y="1490349"/>
                    <a:pt x="1453291" y="1490349"/>
                  </a:cubicBezTo>
                  <a:lnTo>
                    <a:pt x="68341" y="1490349"/>
                  </a:lnTo>
                  <a:cubicBezTo>
                    <a:pt x="50216" y="1490349"/>
                    <a:pt x="32833" y="1483149"/>
                    <a:pt x="20017" y="1470332"/>
                  </a:cubicBezTo>
                  <a:cubicBezTo>
                    <a:pt x="7200" y="1457516"/>
                    <a:pt x="0" y="1440133"/>
                    <a:pt x="0" y="1422007"/>
                  </a:cubicBezTo>
                  <a:lnTo>
                    <a:pt x="0" y="68341"/>
                  </a:lnTo>
                  <a:cubicBezTo>
                    <a:pt x="0" y="50216"/>
                    <a:pt x="7200" y="32833"/>
                    <a:pt x="20017" y="20017"/>
                  </a:cubicBezTo>
                  <a:cubicBezTo>
                    <a:pt x="32833" y="7200"/>
                    <a:pt x="50216" y="0"/>
                    <a:pt x="68341"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521632" cy="1528449"/>
            </a:xfrm>
            <a:prstGeom prst="rect">
              <a:avLst/>
            </a:prstGeom>
          </p:spPr>
          <p:txBody>
            <a:bodyPr lIns="50800" tIns="50800" rIns="50800" bIns="50800" rtlCol="0" anchor="ctr"/>
            <a:lstStyle/>
            <a:p>
              <a:pPr algn="l">
                <a:lnSpc>
                  <a:spcPts val="3499"/>
                </a:lnSpc>
              </a:pPr>
              <a:r>
                <a:rPr lang="en-US" sz="2499" spc="49">
                  <a:solidFill>
                    <a:srgbClr val="000000"/>
                  </a:solidFill>
                  <a:latin typeface="Montserrat"/>
                </a:rPr>
                <a:t>MODULE CẢM BIẾN ĐỘ ĐỤC NƯỚC ĐẦU RA ANALOG nó có thể phát hiện các hạt lơ lửng trong nước bằng cách đo độ truyền ánh sáng và tốc độ tán xạ thay đổi theo tổng lượng chất rắn lơ lửng (TSS) trong nước. Khi TTS tăng, mức độ đục của chất lỏng tăng</a:t>
              </a:r>
            </a:p>
          </p:txBody>
        </p:sp>
      </p:grpSp>
      <p:grpSp>
        <p:nvGrpSpPr>
          <p:cNvPr id="13" name="Group 13"/>
          <p:cNvGrpSpPr/>
          <p:nvPr/>
        </p:nvGrpSpPr>
        <p:grpSpPr>
          <a:xfrm>
            <a:off x="0" y="1616186"/>
            <a:ext cx="6134078" cy="1264920"/>
            <a:chOff x="0" y="0"/>
            <a:chExt cx="1863249" cy="384224"/>
          </a:xfrm>
        </p:grpSpPr>
        <p:sp>
          <p:nvSpPr>
            <p:cNvPr id="14" name="Freeform 14"/>
            <p:cNvSpPr/>
            <p:nvPr/>
          </p:nvSpPr>
          <p:spPr>
            <a:xfrm>
              <a:off x="0" y="0"/>
              <a:ext cx="1863249" cy="384224"/>
            </a:xfrm>
            <a:custGeom>
              <a:avLst/>
              <a:gdLst/>
              <a:ahLst/>
              <a:cxnLst/>
              <a:rect l="l" t="t" r="r" b="b"/>
              <a:pathLst>
                <a:path w="1863249" h="384224">
                  <a:moveTo>
                    <a:pt x="0" y="0"/>
                  </a:moveTo>
                  <a:lnTo>
                    <a:pt x="1660049" y="0"/>
                  </a:lnTo>
                  <a:lnTo>
                    <a:pt x="1863249" y="192112"/>
                  </a:lnTo>
                  <a:lnTo>
                    <a:pt x="1660049" y="384224"/>
                  </a:lnTo>
                  <a:lnTo>
                    <a:pt x="0" y="384224"/>
                  </a:lnTo>
                  <a:lnTo>
                    <a:pt x="203200" y="192112"/>
                  </a:lnTo>
                  <a:lnTo>
                    <a:pt x="0" y="0"/>
                  </a:lnTo>
                  <a:close/>
                </a:path>
              </a:pathLst>
            </a:custGeom>
            <a:solidFill>
              <a:srgbClr val="F4F4F4"/>
            </a:solidFill>
          </p:spPr>
          <p:txBody>
            <a:bodyPr/>
            <a:lstStyle/>
            <a:p>
              <a:endParaRPr lang="en-US"/>
            </a:p>
          </p:txBody>
        </p:sp>
        <p:sp>
          <p:nvSpPr>
            <p:cNvPr id="15" name="TextBox 15"/>
            <p:cNvSpPr txBox="1"/>
            <p:nvPr/>
          </p:nvSpPr>
          <p:spPr>
            <a:xfrm>
              <a:off x="177800" y="57150"/>
              <a:ext cx="1609249" cy="327074"/>
            </a:xfrm>
            <a:prstGeom prst="rect">
              <a:avLst/>
            </a:prstGeom>
          </p:spPr>
          <p:txBody>
            <a:bodyPr lIns="63500" tIns="63500" rIns="63500" bIns="63500" rtlCol="0" anchor="t"/>
            <a:lstStyle/>
            <a:p>
              <a:pPr algn="ctr">
                <a:lnSpc>
                  <a:spcPts val="2474"/>
                </a:lnSpc>
              </a:pPr>
              <a:r>
                <a:rPr lang="en-US" sz="2499">
                  <a:solidFill>
                    <a:srgbClr val="31356E"/>
                  </a:solidFill>
                  <a:latin typeface="Montserrat Bold"/>
                </a:rPr>
                <a:t>MODULE CẢM BIẾN ĐỘ ĐỤC NƯỚC ĐẦU RA ANALOG</a:t>
              </a:r>
            </a:p>
            <a:p>
              <a:pPr algn="ctr">
                <a:lnSpc>
                  <a:spcPts val="3499"/>
                </a:lnSpc>
              </a:pPr>
              <a:endParaRPr lang="en-US" sz="2499">
                <a:solidFill>
                  <a:srgbClr val="31356E"/>
                </a:solidFill>
                <a:latin typeface="Montserrat Bold"/>
              </a:endParaRPr>
            </a:p>
          </p:txBody>
        </p:sp>
      </p:grpSp>
      <p:sp>
        <p:nvSpPr>
          <p:cNvPr id="16" name="Freeform 16"/>
          <p:cNvSpPr/>
          <p:nvPr/>
        </p:nvSpPr>
        <p:spPr>
          <a:xfrm>
            <a:off x="0" y="3645218"/>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52755" y="-207622"/>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8" name="Group 8"/>
          <p:cNvGrpSpPr/>
          <p:nvPr/>
        </p:nvGrpSpPr>
        <p:grpSpPr>
          <a:xfrm>
            <a:off x="10263635" y="1028700"/>
            <a:ext cx="7542159" cy="754215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a:stretch>
            </a:blipFill>
          </p:spPr>
          <p:txBody>
            <a:bodyPr/>
            <a:lstStyle/>
            <a:p>
              <a:endParaRPr lang="en-US"/>
            </a:p>
          </p:txBody>
        </p:sp>
      </p:grpSp>
      <p:grpSp>
        <p:nvGrpSpPr>
          <p:cNvPr id="10" name="Group 10"/>
          <p:cNvGrpSpPr/>
          <p:nvPr/>
        </p:nvGrpSpPr>
        <p:grpSpPr>
          <a:xfrm>
            <a:off x="1028700" y="3345761"/>
            <a:ext cx="6121230" cy="5658668"/>
            <a:chOff x="0" y="0"/>
            <a:chExt cx="1612176" cy="1490349"/>
          </a:xfrm>
        </p:grpSpPr>
        <p:sp>
          <p:nvSpPr>
            <p:cNvPr id="11" name="Freeform 11"/>
            <p:cNvSpPr/>
            <p:nvPr/>
          </p:nvSpPr>
          <p:spPr>
            <a:xfrm>
              <a:off x="0" y="0"/>
              <a:ext cx="1612176" cy="1490349"/>
            </a:xfrm>
            <a:custGeom>
              <a:avLst/>
              <a:gdLst/>
              <a:ahLst/>
              <a:cxnLst/>
              <a:rect l="l" t="t" r="r" b="b"/>
              <a:pathLst>
                <a:path w="1612176" h="1490349">
                  <a:moveTo>
                    <a:pt x="64503" y="0"/>
                  </a:moveTo>
                  <a:lnTo>
                    <a:pt x="1547673" y="0"/>
                  </a:lnTo>
                  <a:cubicBezTo>
                    <a:pt x="1564780" y="0"/>
                    <a:pt x="1581187" y="6796"/>
                    <a:pt x="1593283" y="18893"/>
                  </a:cubicBezTo>
                  <a:cubicBezTo>
                    <a:pt x="1605380" y="30989"/>
                    <a:pt x="1612176" y="47396"/>
                    <a:pt x="1612176" y="64503"/>
                  </a:cubicBezTo>
                  <a:lnTo>
                    <a:pt x="1612176" y="1425846"/>
                  </a:lnTo>
                  <a:cubicBezTo>
                    <a:pt x="1612176" y="1461470"/>
                    <a:pt x="1583297" y="1490349"/>
                    <a:pt x="1547673" y="1490349"/>
                  </a:cubicBezTo>
                  <a:lnTo>
                    <a:pt x="64503" y="1490349"/>
                  </a:lnTo>
                  <a:cubicBezTo>
                    <a:pt x="28879" y="1490349"/>
                    <a:pt x="0" y="1461470"/>
                    <a:pt x="0" y="1425846"/>
                  </a:cubicBezTo>
                  <a:lnTo>
                    <a:pt x="0" y="64503"/>
                  </a:lnTo>
                  <a:cubicBezTo>
                    <a:pt x="0" y="28879"/>
                    <a:pt x="28879" y="0"/>
                    <a:pt x="64503"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612176" cy="1528449"/>
            </a:xfrm>
            <a:prstGeom prst="rect">
              <a:avLst/>
            </a:prstGeom>
          </p:spPr>
          <p:txBody>
            <a:bodyPr lIns="50800" tIns="50800" rIns="50800" bIns="50800" rtlCol="0" anchor="ctr"/>
            <a:lstStyle/>
            <a:p>
              <a:pPr algn="l">
                <a:lnSpc>
                  <a:spcPts val="3499"/>
                </a:lnSpc>
              </a:pPr>
              <a:r>
                <a:rPr lang="en-US" sz="2499" spc="49">
                  <a:solidFill>
                    <a:srgbClr val="000000"/>
                  </a:solidFill>
                  <a:latin typeface="Montserrat"/>
                </a:rPr>
                <a:t>Cảm Biến Mức Nước sử dụng để đo mức nước trả về tín hiệu analog, từ tín hiệu analog ta có thể tính toán được mức nước hiện có</a:t>
              </a:r>
            </a:p>
          </p:txBody>
        </p:sp>
      </p:grpSp>
      <p:grpSp>
        <p:nvGrpSpPr>
          <p:cNvPr id="13" name="Group 13"/>
          <p:cNvGrpSpPr/>
          <p:nvPr/>
        </p:nvGrpSpPr>
        <p:grpSpPr>
          <a:xfrm>
            <a:off x="0" y="1616186"/>
            <a:ext cx="5812608" cy="1264920"/>
            <a:chOff x="0" y="0"/>
            <a:chExt cx="1765601" cy="384224"/>
          </a:xfrm>
        </p:grpSpPr>
        <p:sp>
          <p:nvSpPr>
            <p:cNvPr id="14" name="Freeform 14"/>
            <p:cNvSpPr/>
            <p:nvPr/>
          </p:nvSpPr>
          <p:spPr>
            <a:xfrm>
              <a:off x="0" y="0"/>
              <a:ext cx="1765602" cy="384224"/>
            </a:xfrm>
            <a:custGeom>
              <a:avLst/>
              <a:gdLst/>
              <a:ahLst/>
              <a:cxnLst/>
              <a:rect l="l" t="t" r="r" b="b"/>
              <a:pathLst>
                <a:path w="1765602" h="384224">
                  <a:moveTo>
                    <a:pt x="0" y="0"/>
                  </a:moveTo>
                  <a:lnTo>
                    <a:pt x="1562402" y="0"/>
                  </a:lnTo>
                  <a:lnTo>
                    <a:pt x="1765602" y="192112"/>
                  </a:lnTo>
                  <a:lnTo>
                    <a:pt x="1562402" y="384224"/>
                  </a:lnTo>
                  <a:lnTo>
                    <a:pt x="0" y="384224"/>
                  </a:lnTo>
                  <a:lnTo>
                    <a:pt x="203200" y="192112"/>
                  </a:lnTo>
                  <a:lnTo>
                    <a:pt x="0" y="0"/>
                  </a:lnTo>
                  <a:close/>
                </a:path>
              </a:pathLst>
            </a:custGeom>
            <a:solidFill>
              <a:srgbClr val="F4F4F4"/>
            </a:solidFill>
          </p:spPr>
          <p:txBody>
            <a:bodyPr/>
            <a:lstStyle/>
            <a:p>
              <a:endParaRPr lang="en-US"/>
            </a:p>
          </p:txBody>
        </p:sp>
        <p:sp>
          <p:nvSpPr>
            <p:cNvPr id="15" name="TextBox 15"/>
            <p:cNvSpPr txBox="1"/>
            <p:nvPr/>
          </p:nvSpPr>
          <p:spPr>
            <a:xfrm>
              <a:off x="177800" y="57150"/>
              <a:ext cx="1511601" cy="327074"/>
            </a:xfrm>
            <a:prstGeom prst="rect">
              <a:avLst/>
            </a:prstGeom>
          </p:spPr>
          <p:txBody>
            <a:bodyPr lIns="63500" tIns="63500" rIns="63500" bIns="63500" rtlCol="0" anchor="t"/>
            <a:lstStyle/>
            <a:p>
              <a:pPr algn="ctr">
                <a:lnSpc>
                  <a:spcPts val="2573"/>
                </a:lnSpc>
              </a:pPr>
              <a:r>
                <a:rPr lang="en-US" sz="2599">
                  <a:solidFill>
                    <a:srgbClr val="31356E"/>
                  </a:solidFill>
                  <a:latin typeface="Montserrat Bold"/>
                </a:rPr>
                <a:t>Cảm biến mực chất lỏng </a:t>
              </a:r>
            </a:p>
            <a:p>
              <a:pPr algn="ctr">
                <a:lnSpc>
                  <a:spcPts val="3639"/>
                </a:lnSpc>
              </a:pPr>
              <a:endParaRPr lang="en-US" sz="2599">
                <a:solidFill>
                  <a:srgbClr val="31356E"/>
                </a:solidFill>
                <a:latin typeface="Montserrat Bold"/>
              </a:endParaRPr>
            </a:p>
          </p:txBody>
        </p:sp>
      </p:grpSp>
      <p:sp>
        <p:nvSpPr>
          <p:cNvPr id="16" name="Freeform 16"/>
          <p:cNvSpPr/>
          <p:nvPr/>
        </p:nvSpPr>
        <p:spPr>
          <a:xfrm>
            <a:off x="0" y="3645218"/>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52755" y="-207622"/>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8" name="Group 8"/>
          <p:cNvGrpSpPr/>
          <p:nvPr/>
        </p:nvGrpSpPr>
        <p:grpSpPr>
          <a:xfrm>
            <a:off x="10156479" y="-57955"/>
            <a:ext cx="8131521" cy="813152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15175" r="-15175"/>
              </a:stretch>
            </a:blipFill>
          </p:spPr>
          <p:txBody>
            <a:bodyPr/>
            <a:lstStyle/>
            <a:p>
              <a:endParaRPr lang="en-US"/>
            </a:p>
          </p:txBody>
        </p:sp>
      </p:grpSp>
      <p:grpSp>
        <p:nvGrpSpPr>
          <p:cNvPr id="10" name="Group 10"/>
          <p:cNvGrpSpPr/>
          <p:nvPr/>
        </p:nvGrpSpPr>
        <p:grpSpPr>
          <a:xfrm>
            <a:off x="0" y="1616186"/>
            <a:ext cx="5812608" cy="1264920"/>
            <a:chOff x="0" y="0"/>
            <a:chExt cx="1765601" cy="384224"/>
          </a:xfrm>
        </p:grpSpPr>
        <p:sp>
          <p:nvSpPr>
            <p:cNvPr id="11" name="Freeform 11"/>
            <p:cNvSpPr/>
            <p:nvPr/>
          </p:nvSpPr>
          <p:spPr>
            <a:xfrm>
              <a:off x="0" y="0"/>
              <a:ext cx="1765602" cy="384224"/>
            </a:xfrm>
            <a:custGeom>
              <a:avLst/>
              <a:gdLst/>
              <a:ahLst/>
              <a:cxnLst/>
              <a:rect l="l" t="t" r="r" b="b"/>
              <a:pathLst>
                <a:path w="1765602" h="384224">
                  <a:moveTo>
                    <a:pt x="0" y="0"/>
                  </a:moveTo>
                  <a:lnTo>
                    <a:pt x="1562402" y="0"/>
                  </a:lnTo>
                  <a:lnTo>
                    <a:pt x="1765602" y="192112"/>
                  </a:lnTo>
                  <a:lnTo>
                    <a:pt x="1562402" y="384224"/>
                  </a:lnTo>
                  <a:lnTo>
                    <a:pt x="0" y="384224"/>
                  </a:lnTo>
                  <a:lnTo>
                    <a:pt x="203200" y="192112"/>
                  </a:lnTo>
                  <a:lnTo>
                    <a:pt x="0" y="0"/>
                  </a:lnTo>
                  <a:close/>
                </a:path>
              </a:pathLst>
            </a:custGeom>
            <a:solidFill>
              <a:srgbClr val="F4F4F4"/>
            </a:solidFill>
          </p:spPr>
          <p:txBody>
            <a:bodyPr/>
            <a:lstStyle/>
            <a:p>
              <a:endParaRPr lang="en-US"/>
            </a:p>
          </p:txBody>
        </p:sp>
        <p:sp>
          <p:nvSpPr>
            <p:cNvPr id="12" name="TextBox 12"/>
            <p:cNvSpPr txBox="1"/>
            <p:nvPr/>
          </p:nvSpPr>
          <p:spPr>
            <a:xfrm>
              <a:off x="177800" y="57150"/>
              <a:ext cx="1511601" cy="327074"/>
            </a:xfrm>
            <a:prstGeom prst="rect">
              <a:avLst/>
            </a:prstGeom>
          </p:spPr>
          <p:txBody>
            <a:bodyPr lIns="63500" tIns="63500" rIns="63500" bIns="63500" rtlCol="0" anchor="t"/>
            <a:lstStyle/>
            <a:p>
              <a:pPr algn="ctr">
                <a:lnSpc>
                  <a:spcPts val="2474"/>
                </a:lnSpc>
              </a:pPr>
              <a:r>
                <a:rPr lang="en-US" sz="2499">
                  <a:solidFill>
                    <a:srgbClr val="31356E"/>
                  </a:solidFill>
                  <a:latin typeface="Montserrat Bold"/>
                </a:rPr>
                <a:t>Pin 18650 2000mAh 3.7V Lion Battery</a:t>
              </a:r>
            </a:p>
            <a:p>
              <a:pPr algn="ctr">
                <a:lnSpc>
                  <a:spcPts val="3499"/>
                </a:lnSpc>
              </a:pPr>
              <a:endParaRPr lang="en-US" sz="2499">
                <a:solidFill>
                  <a:srgbClr val="31356E"/>
                </a:solidFill>
                <a:latin typeface="Montserrat Bold"/>
              </a:endParaRPr>
            </a:p>
          </p:txBody>
        </p:sp>
      </p:grpSp>
      <p:sp>
        <p:nvSpPr>
          <p:cNvPr id="13" name="Freeform 13"/>
          <p:cNvSpPr/>
          <p:nvPr/>
        </p:nvSpPr>
        <p:spPr>
          <a:xfrm>
            <a:off x="0" y="5143500"/>
            <a:ext cx="7880014" cy="5143500"/>
          </a:xfrm>
          <a:custGeom>
            <a:avLst/>
            <a:gdLst/>
            <a:ahLst/>
            <a:cxnLst/>
            <a:rect l="l" t="t" r="r" b="b"/>
            <a:pathLst>
              <a:path w="7880014" h="5143500">
                <a:moveTo>
                  <a:pt x="0" y="0"/>
                </a:moveTo>
                <a:lnTo>
                  <a:pt x="7880014" y="0"/>
                </a:lnTo>
                <a:lnTo>
                  <a:pt x="7880014" y="5143500"/>
                </a:lnTo>
                <a:lnTo>
                  <a:pt x="0" y="5143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4" name="TextBox 14"/>
          <p:cNvSpPr txBox="1"/>
          <p:nvPr/>
        </p:nvSpPr>
        <p:spPr>
          <a:xfrm>
            <a:off x="3427733" y="4577158"/>
            <a:ext cx="135255" cy="41275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t</a:t>
            </a:r>
          </a:p>
        </p:txBody>
      </p:sp>
      <p:sp>
        <p:nvSpPr>
          <p:cNvPr id="15" name="TextBox 15"/>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AutoShape 3"/>
          <p:cNvSpPr/>
          <p:nvPr/>
        </p:nvSpPr>
        <p:spPr>
          <a:xfrm rot="2700000">
            <a:off x="-2646503" y="9043300"/>
            <a:ext cx="5293007" cy="2487400"/>
          </a:xfrm>
          <a:prstGeom prst="rect">
            <a:avLst/>
          </a:prstGeom>
          <a:solidFill>
            <a:srgbClr val="213559"/>
          </a:solidFill>
        </p:spPr>
        <p:txBody>
          <a:bodyPr/>
          <a:lstStyle/>
          <a:p>
            <a:endParaRPr lang="en-US"/>
          </a:p>
        </p:txBody>
      </p:sp>
      <p:sp>
        <p:nvSpPr>
          <p:cNvPr id="4" name="AutoShape 4"/>
          <p:cNvSpPr/>
          <p:nvPr/>
        </p:nvSpPr>
        <p:spPr>
          <a:xfrm rot="2700000">
            <a:off x="15641497" y="-1243700"/>
            <a:ext cx="5293007" cy="2487400"/>
          </a:xfrm>
          <a:prstGeom prst="rect">
            <a:avLst/>
          </a:prstGeom>
          <a:solidFill>
            <a:srgbClr val="213559"/>
          </a:solidFill>
        </p:spPr>
        <p:txBody>
          <a:bodyPr/>
          <a:lstStyle/>
          <a:p>
            <a:endParaRPr lang="en-US"/>
          </a:p>
        </p:txBody>
      </p:sp>
      <p:grpSp>
        <p:nvGrpSpPr>
          <p:cNvPr id="5" name="Group 5"/>
          <p:cNvGrpSpPr/>
          <p:nvPr/>
        </p:nvGrpSpPr>
        <p:grpSpPr>
          <a:xfrm>
            <a:off x="1082240" y="7132671"/>
            <a:ext cx="4626722" cy="1810294"/>
            <a:chOff x="0" y="0"/>
            <a:chExt cx="1687841" cy="660400"/>
          </a:xfrm>
        </p:grpSpPr>
        <p:sp>
          <p:nvSpPr>
            <p:cNvPr id="6" name="Freeform 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txBody>
            <a:bodyPr/>
            <a:lstStyle/>
            <a:p>
              <a:endParaRPr lang="en-US"/>
            </a:p>
          </p:txBody>
        </p:sp>
      </p:grpSp>
      <p:grpSp>
        <p:nvGrpSpPr>
          <p:cNvPr id="7" name="Group 7"/>
          <p:cNvGrpSpPr/>
          <p:nvPr/>
        </p:nvGrpSpPr>
        <p:grpSpPr>
          <a:xfrm>
            <a:off x="-2512615" y="1681677"/>
            <a:ext cx="8253464" cy="1309890"/>
            <a:chOff x="0" y="0"/>
            <a:chExt cx="4161103" cy="660400"/>
          </a:xfrm>
        </p:grpSpPr>
        <p:sp>
          <p:nvSpPr>
            <p:cNvPr id="8" name="Freeform 8"/>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US"/>
            </a:p>
          </p:txBody>
        </p:sp>
      </p:grpSp>
      <p:grpSp>
        <p:nvGrpSpPr>
          <p:cNvPr id="9" name="Group 9"/>
          <p:cNvGrpSpPr/>
          <p:nvPr/>
        </p:nvGrpSpPr>
        <p:grpSpPr>
          <a:xfrm>
            <a:off x="12547151" y="1681677"/>
            <a:ext cx="8253464" cy="1309890"/>
            <a:chOff x="0" y="0"/>
            <a:chExt cx="4161103" cy="660400"/>
          </a:xfrm>
        </p:grpSpPr>
        <p:sp>
          <p:nvSpPr>
            <p:cNvPr id="10" name="Freeform 10"/>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US"/>
            </a:p>
          </p:txBody>
        </p:sp>
      </p:grpSp>
      <p:grpSp>
        <p:nvGrpSpPr>
          <p:cNvPr id="11" name="Group 11"/>
          <p:cNvGrpSpPr/>
          <p:nvPr/>
        </p:nvGrpSpPr>
        <p:grpSpPr>
          <a:xfrm>
            <a:off x="6830639" y="7132671"/>
            <a:ext cx="4626722" cy="1810294"/>
            <a:chOff x="0" y="0"/>
            <a:chExt cx="1687841" cy="660400"/>
          </a:xfrm>
        </p:grpSpPr>
        <p:sp>
          <p:nvSpPr>
            <p:cNvPr id="12" name="Freeform 12"/>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txBody>
            <a:bodyPr/>
            <a:lstStyle/>
            <a:p>
              <a:endParaRPr lang="en-US"/>
            </a:p>
          </p:txBody>
        </p:sp>
      </p:grpSp>
      <p:grpSp>
        <p:nvGrpSpPr>
          <p:cNvPr id="13" name="Group 13"/>
          <p:cNvGrpSpPr/>
          <p:nvPr/>
        </p:nvGrpSpPr>
        <p:grpSpPr>
          <a:xfrm>
            <a:off x="12579038" y="7132671"/>
            <a:ext cx="4626722" cy="1810294"/>
            <a:chOff x="0" y="0"/>
            <a:chExt cx="1687841" cy="660400"/>
          </a:xfrm>
        </p:grpSpPr>
        <p:sp>
          <p:nvSpPr>
            <p:cNvPr id="14" name="Freeform 1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txBody>
            <a:bodyPr/>
            <a:lstStyle/>
            <a:p>
              <a:endParaRPr lang="en-US"/>
            </a:p>
          </p:txBody>
        </p:sp>
      </p:grpSp>
      <p:sp>
        <p:nvSpPr>
          <p:cNvPr id="15" name="TextBox 15"/>
          <p:cNvSpPr txBox="1"/>
          <p:nvPr/>
        </p:nvSpPr>
        <p:spPr>
          <a:xfrm>
            <a:off x="6176317" y="1373836"/>
            <a:ext cx="5935366" cy="2097024"/>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Ultra-Bold Italics"/>
              </a:rPr>
              <a:t>THÀNH VIÊN </a:t>
            </a:r>
          </a:p>
        </p:txBody>
      </p:sp>
      <p:sp>
        <p:nvSpPr>
          <p:cNvPr id="16" name="TextBox 16"/>
          <p:cNvSpPr txBox="1"/>
          <p:nvPr/>
        </p:nvSpPr>
        <p:spPr>
          <a:xfrm>
            <a:off x="12990886" y="7596041"/>
            <a:ext cx="3808741" cy="850900"/>
          </a:xfrm>
          <a:prstGeom prst="rect">
            <a:avLst/>
          </a:prstGeom>
        </p:spPr>
        <p:txBody>
          <a:bodyPr lIns="0" tIns="0" rIns="0" bIns="0" rtlCol="0" anchor="t">
            <a:spAutoFit/>
          </a:bodyPr>
          <a:lstStyle/>
          <a:p>
            <a:pPr algn="ctr">
              <a:lnSpc>
                <a:spcPts val="3499"/>
              </a:lnSpc>
            </a:pPr>
            <a:r>
              <a:rPr lang="en-US" sz="2499" spc="49">
                <a:solidFill>
                  <a:srgbClr val="FFFFFF"/>
                </a:solidFill>
                <a:latin typeface="Montserrat"/>
              </a:rPr>
              <a:t>Trần Độ</a:t>
            </a:r>
          </a:p>
          <a:p>
            <a:pPr algn="ctr">
              <a:lnSpc>
                <a:spcPts val="3499"/>
              </a:lnSpc>
            </a:pPr>
            <a:r>
              <a:rPr lang="en-US" sz="2499" spc="49">
                <a:solidFill>
                  <a:srgbClr val="FFFFFF"/>
                </a:solidFill>
                <a:latin typeface="Montserrat"/>
              </a:rPr>
              <a:t>  211402374</a:t>
            </a:r>
          </a:p>
        </p:txBody>
      </p:sp>
      <p:grpSp>
        <p:nvGrpSpPr>
          <p:cNvPr id="17" name="Group 17"/>
          <p:cNvGrpSpPr/>
          <p:nvPr/>
        </p:nvGrpSpPr>
        <p:grpSpPr>
          <a:xfrm>
            <a:off x="3608673" y="4156972"/>
            <a:ext cx="4626722" cy="1810294"/>
            <a:chOff x="0" y="0"/>
            <a:chExt cx="1687841" cy="660400"/>
          </a:xfrm>
        </p:grpSpPr>
        <p:sp>
          <p:nvSpPr>
            <p:cNvPr id="18" name="Freeform 18"/>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txBody>
            <a:bodyPr/>
            <a:lstStyle/>
            <a:p>
              <a:endParaRPr lang="en-US"/>
            </a:p>
          </p:txBody>
        </p:sp>
      </p:grpSp>
      <p:grpSp>
        <p:nvGrpSpPr>
          <p:cNvPr id="19" name="Group 19"/>
          <p:cNvGrpSpPr/>
          <p:nvPr/>
        </p:nvGrpSpPr>
        <p:grpSpPr>
          <a:xfrm>
            <a:off x="9798322" y="4156972"/>
            <a:ext cx="4626722" cy="1810294"/>
            <a:chOff x="0" y="0"/>
            <a:chExt cx="1687841" cy="660400"/>
          </a:xfrm>
        </p:grpSpPr>
        <p:sp>
          <p:nvSpPr>
            <p:cNvPr id="20" name="Freeform 20"/>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txBody>
            <a:bodyPr/>
            <a:lstStyle/>
            <a:p>
              <a:endParaRPr lang="en-US"/>
            </a:p>
          </p:txBody>
        </p:sp>
      </p:grpSp>
      <p:sp>
        <p:nvSpPr>
          <p:cNvPr id="21" name="TextBox 21"/>
          <p:cNvSpPr txBox="1"/>
          <p:nvPr/>
        </p:nvSpPr>
        <p:spPr>
          <a:xfrm>
            <a:off x="7239630" y="7780642"/>
            <a:ext cx="3808741" cy="864660"/>
          </a:xfrm>
          <a:prstGeom prst="rect">
            <a:avLst/>
          </a:prstGeom>
        </p:spPr>
        <p:txBody>
          <a:bodyPr lIns="0" tIns="0" rIns="0" bIns="0" rtlCol="0" anchor="t">
            <a:spAutoFit/>
          </a:bodyPr>
          <a:lstStyle/>
          <a:p>
            <a:pPr algn="ctr">
              <a:lnSpc>
                <a:spcPts val="3499"/>
              </a:lnSpc>
            </a:pPr>
            <a:r>
              <a:rPr lang="en-US" sz="2499" spc="49" err="1">
                <a:solidFill>
                  <a:srgbClr val="FFFFFF"/>
                </a:solidFill>
                <a:latin typeface="Montserrat"/>
              </a:rPr>
              <a:t>Trần</a:t>
            </a:r>
            <a:r>
              <a:rPr lang="en-US" sz="2499" spc="49">
                <a:solidFill>
                  <a:srgbClr val="FFFFFF"/>
                </a:solidFill>
                <a:latin typeface="Montserrat"/>
              </a:rPr>
              <a:t> </a:t>
            </a:r>
            <a:r>
              <a:rPr lang="en-US" sz="2499" spc="49" err="1">
                <a:solidFill>
                  <a:srgbClr val="FFFFFF"/>
                </a:solidFill>
                <a:latin typeface="Montserrat"/>
              </a:rPr>
              <a:t>Thành</a:t>
            </a:r>
            <a:r>
              <a:rPr lang="en-US" sz="2499" spc="49">
                <a:solidFill>
                  <a:srgbClr val="FFFFFF"/>
                </a:solidFill>
                <a:latin typeface="Montserrat"/>
              </a:rPr>
              <a:t> </a:t>
            </a:r>
            <a:r>
              <a:rPr lang="en-US" sz="2499" spc="49" smtClean="0">
                <a:solidFill>
                  <a:srgbClr val="FFFFFF"/>
                </a:solidFill>
                <a:latin typeface="Montserrat"/>
              </a:rPr>
              <a:t>An</a:t>
            </a:r>
          </a:p>
          <a:p>
            <a:pPr algn="ctr">
              <a:lnSpc>
                <a:spcPts val="3499"/>
              </a:lnSpc>
            </a:pPr>
            <a:r>
              <a:rPr lang="en-US" sz="2500">
                <a:solidFill>
                  <a:schemeClr val="bg1"/>
                </a:solidFill>
                <a:latin typeface="Montserrat" panose="020B0604020202020204" charset="0"/>
              </a:rPr>
              <a:t>211412762</a:t>
            </a:r>
            <a:endParaRPr lang="en-US" sz="2500" spc="49" smtClean="0">
              <a:solidFill>
                <a:schemeClr val="bg1"/>
              </a:solidFill>
              <a:latin typeface="Montserrat" panose="020B0604020202020204" charset="0"/>
            </a:endParaRPr>
          </a:p>
        </p:txBody>
      </p:sp>
      <p:sp>
        <p:nvSpPr>
          <p:cNvPr id="22" name="TextBox 22"/>
          <p:cNvSpPr txBox="1"/>
          <p:nvPr/>
        </p:nvSpPr>
        <p:spPr>
          <a:xfrm>
            <a:off x="1491231" y="7561567"/>
            <a:ext cx="3808741" cy="850900"/>
          </a:xfrm>
          <a:prstGeom prst="rect">
            <a:avLst/>
          </a:prstGeom>
        </p:spPr>
        <p:txBody>
          <a:bodyPr lIns="0" tIns="0" rIns="0" bIns="0" rtlCol="0" anchor="t">
            <a:spAutoFit/>
          </a:bodyPr>
          <a:lstStyle/>
          <a:p>
            <a:pPr algn="ctr">
              <a:lnSpc>
                <a:spcPts val="3499"/>
              </a:lnSpc>
            </a:pPr>
            <a:r>
              <a:rPr lang="en-US" sz="2499" spc="49" err="1">
                <a:solidFill>
                  <a:srgbClr val="FFFFFF"/>
                </a:solidFill>
                <a:latin typeface="Montserrat"/>
              </a:rPr>
              <a:t>Lê</a:t>
            </a:r>
            <a:r>
              <a:rPr lang="en-US" sz="2499" spc="49">
                <a:solidFill>
                  <a:srgbClr val="FFFFFF"/>
                </a:solidFill>
                <a:latin typeface="Montserrat"/>
              </a:rPr>
              <a:t> </a:t>
            </a:r>
            <a:r>
              <a:rPr lang="en-US" sz="2499" spc="49" err="1">
                <a:solidFill>
                  <a:srgbClr val="FFFFFF"/>
                </a:solidFill>
                <a:latin typeface="Montserrat"/>
              </a:rPr>
              <a:t>Chí</a:t>
            </a:r>
            <a:r>
              <a:rPr lang="en-US" sz="2499" spc="49">
                <a:solidFill>
                  <a:srgbClr val="FFFFFF"/>
                </a:solidFill>
                <a:latin typeface="Montserrat"/>
              </a:rPr>
              <a:t> </a:t>
            </a:r>
            <a:r>
              <a:rPr lang="en-US" sz="2499" spc="49" err="1">
                <a:solidFill>
                  <a:srgbClr val="FFFFFF"/>
                </a:solidFill>
                <a:latin typeface="Montserrat"/>
              </a:rPr>
              <a:t>Hiến</a:t>
            </a:r>
            <a:endParaRPr lang="en-US" sz="2499" spc="49">
              <a:solidFill>
                <a:srgbClr val="FFFFFF"/>
              </a:solidFill>
              <a:latin typeface="Montserrat"/>
            </a:endParaRPr>
          </a:p>
          <a:p>
            <a:pPr algn="ctr">
              <a:lnSpc>
                <a:spcPts val="3499"/>
              </a:lnSpc>
            </a:pPr>
            <a:r>
              <a:rPr lang="en-US" sz="2499" spc="49">
                <a:solidFill>
                  <a:srgbClr val="FFFFFF"/>
                </a:solidFill>
                <a:latin typeface="Montserrat"/>
              </a:rPr>
              <a:t>211401756</a:t>
            </a:r>
          </a:p>
        </p:txBody>
      </p:sp>
      <p:sp>
        <p:nvSpPr>
          <p:cNvPr id="23" name="TextBox 23"/>
          <p:cNvSpPr txBox="1"/>
          <p:nvPr/>
        </p:nvSpPr>
        <p:spPr>
          <a:xfrm>
            <a:off x="10207312" y="4617619"/>
            <a:ext cx="3808741" cy="850900"/>
          </a:xfrm>
          <a:prstGeom prst="rect">
            <a:avLst/>
          </a:prstGeom>
        </p:spPr>
        <p:txBody>
          <a:bodyPr lIns="0" tIns="0" rIns="0" bIns="0" rtlCol="0" anchor="t">
            <a:spAutoFit/>
          </a:bodyPr>
          <a:lstStyle/>
          <a:p>
            <a:pPr algn="ctr">
              <a:lnSpc>
                <a:spcPts val="3499"/>
              </a:lnSpc>
            </a:pPr>
            <a:r>
              <a:rPr lang="en-US" sz="2499" spc="49">
                <a:solidFill>
                  <a:srgbClr val="FFFFFF"/>
                </a:solidFill>
                <a:latin typeface="Montserrat"/>
              </a:rPr>
              <a:t>Nguyễn Văn Thanh 211402053</a:t>
            </a:r>
          </a:p>
        </p:txBody>
      </p:sp>
      <p:sp>
        <p:nvSpPr>
          <p:cNvPr id="24" name="TextBox 24"/>
          <p:cNvSpPr txBox="1"/>
          <p:nvPr/>
        </p:nvSpPr>
        <p:spPr>
          <a:xfrm>
            <a:off x="4017664" y="4617619"/>
            <a:ext cx="3808741" cy="850900"/>
          </a:xfrm>
          <a:prstGeom prst="rect">
            <a:avLst/>
          </a:prstGeom>
        </p:spPr>
        <p:txBody>
          <a:bodyPr lIns="0" tIns="0" rIns="0" bIns="0" rtlCol="0" anchor="t">
            <a:spAutoFit/>
          </a:bodyPr>
          <a:lstStyle/>
          <a:p>
            <a:pPr algn="ctr">
              <a:lnSpc>
                <a:spcPts val="3499"/>
              </a:lnSpc>
            </a:pPr>
            <a:r>
              <a:rPr lang="en-US" sz="2499" spc="49">
                <a:solidFill>
                  <a:srgbClr val="FFFFFF"/>
                </a:solidFill>
                <a:latin typeface="Montserrat"/>
              </a:rPr>
              <a:t>Đặng Thành Đạt  211403179</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95740" y="1028700"/>
            <a:ext cx="9679784" cy="6822062"/>
            <a:chOff x="0" y="0"/>
            <a:chExt cx="1153277" cy="812800"/>
          </a:xfrm>
        </p:grpSpPr>
        <p:sp>
          <p:nvSpPr>
            <p:cNvPr id="3" name="Freeform 3"/>
            <p:cNvSpPr/>
            <p:nvPr/>
          </p:nvSpPr>
          <p:spPr>
            <a:xfrm>
              <a:off x="0" y="0"/>
              <a:ext cx="1153277" cy="812800"/>
            </a:xfrm>
            <a:custGeom>
              <a:avLst/>
              <a:gdLst/>
              <a:ahLst/>
              <a:cxnLst/>
              <a:rect l="l" t="t" r="r" b="b"/>
              <a:pathLst>
                <a:path w="1153277" h="812800">
                  <a:moveTo>
                    <a:pt x="0" y="0"/>
                  </a:moveTo>
                  <a:lnTo>
                    <a:pt x="1153277" y="0"/>
                  </a:lnTo>
                  <a:lnTo>
                    <a:pt x="1153277" y="812800"/>
                  </a:lnTo>
                  <a:lnTo>
                    <a:pt x="0" y="812800"/>
                  </a:lnTo>
                  <a:close/>
                </a:path>
              </a:pathLst>
            </a:custGeom>
            <a:blipFill>
              <a:blip r:embed="rId2"/>
              <a:stretch>
                <a:fillRect l="-2638" r="-2638"/>
              </a:stretch>
            </a:blipFill>
          </p:spPr>
          <p:txBody>
            <a:bodyPr/>
            <a:lstStyle/>
            <a:p>
              <a:endParaRPr lang="en-US"/>
            </a:p>
          </p:txBody>
        </p:sp>
      </p:grpSp>
      <p:grpSp>
        <p:nvGrpSpPr>
          <p:cNvPr id="4" name="Group 4"/>
          <p:cNvGrpSpPr/>
          <p:nvPr/>
        </p:nvGrpSpPr>
        <p:grpSpPr>
          <a:xfrm>
            <a:off x="-4563724" y="-827190"/>
            <a:ext cx="15512261" cy="11634196"/>
            <a:chOff x="0" y="0"/>
            <a:chExt cx="812800" cy="609600"/>
          </a:xfrm>
        </p:grpSpPr>
        <p:sp>
          <p:nvSpPr>
            <p:cNvPr id="5" name="Freeform 5"/>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6" name="TextBox 6"/>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252755" y="-207622"/>
            <a:ext cx="1457092" cy="14570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9" name="TextBox 9"/>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10" name="Group 10"/>
          <p:cNvGrpSpPr/>
          <p:nvPr/>
        </p:nvGrpSpPr>
        <p:grpSpPr>
          <a:xfrm>
            <a:off x="1540630" y="3645218"/>
            <a:ext cx="5777447" cy="5658668"/>
            <a:chOff x="0" y="0"/>
            <a:chExt cx="1521632" cy="1490349"/>
          </a:xfrm>
        </p:grpSpPr>
        <p:sp>
          <p:nvSpPr>
            <p:cNvPr id="11" name="Freeform 11"/>
            <p:cNvSpPr/>
            <p:nvPr/>
          </p:nvSpPr>
          <p:spPr>
            <a:xfrm>
              <a:off x="0" y="0"/>
              <a:ext cx="1521632" cy="1490349"/>
            </a:xfrm>
            <a:custGeom>
              <a:avLst/>
              <a:gdLst/>
              <a:ahLst/>
              <a:cxnLst/>
              <a:rect l="l" t="t" r="r" b="b"/>
              <a:pathLst>
                <a:path w="1521632" h="1490349">
                  <a:moveTo>
                    <a:pt x="68341" y="0"/>
                  </a:moveTo>
                  <a:lnTo>
                    <a:pt x="1453291" y="0"/>
                  </a:lnTo>
                  <a:cubicBezTo>
                    <a:pt x="1471416" y="0"/>
                    <a:pt x="1488799" y="7200"/>
                    <a:pt x="1501615" y="20017"/>
                  </a:cubicBezTo>
                  <a:cubicBezTo>
                    <a:pt x="1514432" y="32833"/>
                    <a:pt x="1521632" y="50216"/>
                    <a:pt x="1521632" y="68341"/>
                  </a:cubicBezTo>
                  <a:lnTo>
                    <a:pt x="1521632" y="1422007"/>
                  </a:lnTo>
                  <a:cubicBezTo>
                    <a:pt x="1521632" y="1440133"/>
                    <a:pt x="1514432" y="1457516"/>
                    <a:pt x="1501615" y="1470332"/>
                  </a:cubicBezTo>
                  <a:cubicBezTo>
                    <a:pt x="1488799" y="1483149"/>
                    <a:pt x="1471416" y="1490349"/>
                    <a:pt x="1453291" y="1490349"/>
                  </a:cubicBezTo>
                  <a:lnTo>
                    <a:pt x="68341" y="1490349"/>
                  </a:lnTo>
                  <a:cubicBezTo>
                    <a:pt x="50216" y="1490349"/>
                    <a:pt x="32833" y="1483149"/>
                    <a:pt x="20017" y="1470332"/>
                  </a:cubicBezTo>
                  <a:cubicBezTo>
                    <a:pt x="7200" y="1457516"/>
                    <a:pt x="0" y="1440133"/>
                    <a:pt x="0" y="1422007"/>
                  </a:cubicBezTo>
                  <a:lnTo>
                    <a:pt x="0" y="68341"/>
                  </a:lnTo>
                  <a:cubicBezTo>
                    <a:pt x="0" y="50216"/>
                    <a:pt x="7200" y="32833"/>
                    <a:pt x="20017" y="20017"/>
                  </a:cubicBezTo>
                  <a:cubicBezTo>
                    <a:pt x="32833" y="7200"/>
                    <a:pt x="50216" y="0"/>
                    <a:pt x="68341"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521632" cy="1528449"/>
            </a:xfrm>
            <a:prstGeom prst="rect">
              <a:avLst/>
            </a:prstGeom>
          </p:spPr>
          <p:txBody>
            <a:bodyPr lIns="50800" tIns="50800" rIns="50800" bIns="50800" rtlCol="0" anchor="ctr"/>
            <a:lstStyle/>
            <a:p>
              <a:pPr algn="l">
                <a:lnSpc>
                  <a:spcPts val="3499"/>
                </a:lnSpc>
              </a:pPr>
              <a:r>
                <a:rPr lang="en-US" sz="2499" spc="49">
                  <a:solidFill>
                    <a:srgbClr val="000000"/>
                  </a:solidFill>
                  <a:latin typeface="Montserrat"/>
                </a:rPr>
                <a:t>Mô-đun này sử dụng IC điều khiển sạc Li-ion TP4056 hoặc TC4056A (tùy đợt hàng) và có IC bảo vệ riêng. Có các loại mô-đun khác trên thị trường có dùng IC TP4056/TC4056A nhưng không có bất kỳ mạch bảo vệ hoặc IC nào để cung cấp sự bảo vệ cần thiết cho pin lithium. Bằng cách kết hợp IC điều khiển </a:t>
              </a:r>
            </a:p>
            <a:p>
              <a:pPr algn="l">
                <a:lnSpc>
                  <a:spcPts val="3499"/>
                </a:lnSpc>
              </a:pPr>
              <a:endParaRPr lang="en-US" sz="2499" spc="49">
                <a:solidFill>
                  <a:srgbClr val="000000"/>
                </a:solidFill>
                <a:latin typeface="Montserrat"/>
              </a:endParaRPr>
            </a:p>
          </p:txBody>
        </p:sp>
      </p:grpSp>
      <p:grpSp>
        <p:nvGrpSpPr>
          <p:cNvPr id="13" name="Group 13"/>
          <p:cNvGrpSpPr/>
          <p:nvPr/>
        </p:nvGrpSpPr>
        <p:grpSpPr>
          <a:xfrm>
            <a:off x="0" y="1616186"/>
            <a:ext cx="8009324" cy="1583212"/>
            <a:chOff x="0" y="0"/>
            <a:chExt cx="2432862" cy="480907"/>
          </a:xfrm>
        </p:grpSpPr>
        <p:sp>
          <p:nvSpPr>
            <p:cNvPr id="14" name="Freeform 14"/>
            <p:cNvSpPr/>
            <p:nvPr/>
          </p:nvSpPr>
          <p:spPr>
            <a:xfrm>
              <a:off x="0" y="0"/>
              <a:ext cx="2432862" cy="480907"/>
            </a:xfrm>
            <a:custGeom>
              <a:avLst/>
              <a:gdLst/>
              <a:ahLst/>
              <a:cxnLst/>
              <a:rect l="l" t="t" r="r" b="b"/>
              <a:pathLst>
                <a:path w="2432862" h="480907">
                  <a:moveTo>
                    <a:pt x="0" y="0"/>
                  </a:moveTo>
                  <a:lnTo>
                    <a:pt x="2229662" y="0"/>
                  </a:lnTo>
                  <a:lnTo>
                    <a:pt x="2432862" y="240453"/>
                  </a:lnTo>
                  <a:lnTo>
                    <a:pt x="2229662" y="480907"/>
                  </a:lnTo>
                  <a:lnTo>
                    <a:pt x="0" y="480907"/>
                  </a:lnTo>
                  <a:lnTo>
                    <a:pt x="203200" y="240453"/>
                  </a:lnTo>
                  <a:lnTo>
                    <a:pt x="0" y="0"/>
                  </a:lnTo>
                  <a:close/>
                </a:path>
              </a:pathLst>
            </a:custGeom>
            <a:solidFill>
              <a:srgbClr val="F4F4F4"/>
            </a:solidFill>
          </p:spPr>
          <p:txBody>
            <a:bodyPr/>
            <a:lstStyle/>
            <a:p>
              <a:endParaRPr lang="en-US"/>
            </a:p>
          </p:txBody>
        </p:sp>
        <p:sp>
          <p:nvSpPr>
            <p:cNvPr id="15" name="TextBox 15"/>
            <p:cNvSpPr txBox="1"/>
            <p:nvPr/>
          </p:nvSpPr>
          <p:spPr>
            <a:xfrm>
              <a:off x="177800" y="-38100"/>
              <a:ext cx="2178862" cy="519007"/>
            </a:xfrm>
            <a:prstGeom prst="rect">
              <a:avLst/>
            </a:prstGeom>
          </p:spPr>
          <p:txBody>
            <a:bodyPr lIns="63500" tIns="63500" rIns="63500" bIns="63500" rtlCol="0" anchor="t"/>
            <a:lstStyle/>
            <a:p>
              <a:pPr algn="l">
                <a:lnSpc>
                  <a:spcPts val="3499"/>
                </a:lnSpc>
              </a:pPr>
              <a:r>
                <a:rPr lang="en-US" sz="2499" spc="49">
                  <a:solidFill>
                    <a:srgbClr val="31356E"/>
                  </a:solidFill>
                  <a:latin typeface="Montserrat Bold"/>
                </a:rPr>
                <a:t>Mô đun sạc pin dùng cho pin sạc 18650 và các loại pin lithium - có mạch bảo vệ - chip TP4056 / TC4056A </a:t>
              </a:r>
            </a:p>
          </p:txBody>
        </p:sp>
      </p:grpSp>
      <p:sp>
        <p:nvSpPr>
          <p:cNvPr id="16" name="Freeform 16"/>
          <p:cNvSpPr/>
          <p:nvPr/>
        </p:nvSpPr>
        <p:spPr>
          <a:xfrm>
            <a:off x="0" y="3826512"/>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26158" y="-386154"/>
            <a:ext cx="10752124" cy="1075212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5384" r="-5384"/>
              </a:stretch>
            </a:blipFill>
          </p:spPr>
          <p:txBody>
            <a:bodyPr/>
            <a:lstStyle/>
            <a:p>
              <a:endParaRPr lang="en-US"/>
            </a:p>
          </p:txBody>
        </p:sp>
      </p:grpSp>
      <p:grpSp>
        <p:nvGrpSpPr>
          <p:cNvPr id="4" name="Group 4"/>
          <p:cNvGrpSpPr/>
          <p:nvPr/>
        </p:nvGrpSpPr>
        <p:grpSpPr>
          <a:xfrm>
            <a:off x="-4563724" y="-827190"/>
            <a:ext cx="15512261" cy="11634196"/>
            <a:chOff x="0" y="0"/>
            <a:chExt cx="812800" cy="609600"/>
          </a:xfrm>
        </p:grpSpPr>
        <p:sp>
          <p:nvSpPr>
            <p:cNvPr id="5" name="Freeform 5"/>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6" name="TextBox 6"/>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252755" y="-207622"/>
            <a:ext cx="1457092" cy="14570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9" name="TextBox 9"/>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10" name="Group 10"/>
          <p:cNvGrpSpPr/>
          <p:nvPr/>
        </p:nvGrpSpPr>
        <p:grpSpPr>
          <a:xfrm>
            <a:off x="1372483" y="3345761"/>
            <a:ext cx="5777447" cy="5658668"/>
            <a:chOff x="0" y="0"/>
            <a:chExt cx="1521632" cy="1490349"/>
          </a:xfrm>
        </p:grpSpPr>
        <p:sp>
          <p:nvSpPr>
            <p:cNvPr id="11" name="Freeform 11"/>
            <p:cNvSpPr/>
            <p:nvPr/>
          </p:nvSpPr>
          <p:spPr>
            <a:xfrm>
              <a:off x="0" y="0"/>
              <a:ext cx="1521632" cy="1490349"/>
            </a:xfrm>
            <a:custGeom>
              <a:avLst/>
              <a:gdLst/>
              <a:ahLst/>
              <a:cxnLst/>
              <a:rect l="l" t="t" r="r" b="b"/>
              <a:pathLst>
                <a:path w="1521632" h="1490349">
                  <a:moveTo>
                    <a:pt x="68341" y="0"/>
                  </a:moveTo>
                  <a:lnTo>
                    <a:pt x="1453291" y="0"/>
                  </a:lnTo>
                  <a:cubicBezTo>
                    <a:pt x="1471416" y="0"/>
                    <a:pt x="1488799" y="7200"/>
                    <a:pt x="1501615" y="20017"/>
                  </a:cubicBezTo>
                  <a:cubicBezTo>
                    <a:pt x="1514432" y="32833"/>
                    <a:pt x="1521632" y="50216"/>
                    <a:pt x="1521632" y="68341"/>
                  </a:cubicBezTo>
                  <a:lnTo>
                    <a:pt x="1521632" y="1422007"/>
                  </a:lnTo>
                  <a:cubicBezTo>
                    <a:pt x="1521632" y="1440133"/>
                    <a:pt x="1514432" y="1457516"/>
                    <a:pt x="1501615" y="1470332"/>
                  </a:cubicBezTo>
                  <a:cubicBezTo>
                    <a:pt x="1488799" y="1483149"/>
                    <a:pt x="1471416" y="1490349"/>
                    <a:pt x="1453291" y="1490349"/>
                  </a:cubicBezTo>
                  <a:lnTo>
                    <a:pt x="68341" y="1490349"/>
                  </a:lnTo>
                  <a:cubicBezTo>
                    <a:pt x="50216" y="1490349"/>
                    <a:pt x="32833" y="1483149"/>
                    <a:pt x="20017" y="1470332"/>
                  </a:cubicBezTo>
                  <a:cubicBezTo>
                    <a:pt x="7200" y="1457516"/>
                    <a:pt x="0" y="1440133"/>
                    <a:pt x="0" y="1422007"/>
                  </a:cubicBezTo>
                  <a:lnTo>
                    <a:pt x="0" y="68341"/>
                  </a:lnTo>
                  <a:cubicBezTo>
                    <a:pt x="0" y="50216"/>
                    <a:pt x="7200" y="32833"/>
                    <a:pt x="20017" y="20017"/>
                  </a:cubicBezTo>
                  <a:cubicBezTo>
                    <a:pt x="32833" y="7200"/>
                    <a:pt x="50216" y="0"/>
                    <a:pt x="68341"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521632" cy="1528449"/>
            </a:xfrm>
            <a:prstGeom prst="rect">
              <a:avLst/>
            </a:prstGeom>
          </p:spPr>
          <p:txBody>
            <a:bodyPr lIns="50800" tIns="50800" rIns="50800" bIns="50800" rtlCol="0" anchor="ctr"/>
            <a:lstStyle/>
            <a:p>
              <a:pPr algn="ctr">
                <a:lnSpc>
                  <a:spcPts val="3499"/>
                </a:lnSpc>
              </a:pPr>
              <a:r>
                <a:rPr lang="en-US" sz="2499" spc="49">
                  <a:solidFill>
                    <a:srgbClr val="000000"/>
                  </a:solidFill>
                  <a:latin typeface="Montserrat"/>
                </a:rPr>
                <a:t>Mạch tăng áp 2577 với điện áp đầu vào từ 2VDC đến 24VDC có thể điều chỉnh điện áp đầu ra từ 5VDC đến 28VDC và dòng tải tối đa là 2A. Mạch hoạt động với hiệu suất chuyển đổi lên đến 93% giúp cho điện áp đầu ra được ổn định.</a:t>
              </a:r>
            </a:p>
          </p:txBody>
        </p:sp>
      </p:grpSp>
      <p:grpSp>
        <p:nvGrpSpPr>
          <p:cNvPr id="13" name="Group 13"/>
          <p:cNvGrpSpPr/>
          <p:nvPr/>
        </p:nvGrpSpPr>
        <p:grpSpPr>
          <a:xfrm>
            <a:off x="0" y="1616186"/>
            <a:ext cx="5812608" cy="1264920"/>
            <a:chOff x="0" y="0"/>
            <a:chExt cx="1765601" cy="384224"/>
          </a:xfrm>
        </p:grpSpPr>
        <p:sp>
          <p:nvSpPr>
            <p:cNvPr id="14" name="Freeform 14"/>
            <p:cNvSpPr/>
            <p:nvPr/>
          </p:nvSpPr>
          <p:spPr>
            <a:xfrm>
              <a:off x="0" y="0"/>
              <a:ext cx="1765602" cy="384224"/>
            </a:xfrm>
            <a:custGeom>
              <a:avLst/>
              <a:gdLst/>
              <a:ahLst/>
              <a:cxnLst/>
              <a:rect l="l" t="t" r="r" b="b"/>
              <a:pathLst>
                <a:path w="1765602" h="384224">
                  <a:moveTo>
                    <a:pt x="0" y="0"/>
                  </a:moveTo>
                  <a:lnTo>
                    <a:pt x="1562402" y="0"/>
                  </a:lnTo>
                  <a:lnTo>
                    <a:pt x="1765602" y="192112"/>
                  </a:lnTo>
                  <a:lnTo>
                    <a:pt x="1562402" y="384224"/>
                  </a:lnTo>
                  <a:lnTo>
                    <a:pt x="0" y="384224"/>
                  </a:lnTo>
                  <a:lnTo>
                    <a:pt x="203200" y="192112"/>
                  </a:lnTo>
                  <a:lnTo>
                    <a:pt x="0" y="0"/>
                  </a:lnTo>
                  <a:close/>
                </a:path>
              </a:pathLst>
            </a:custGeom>
            <a:solidFill>
              <a:srgbClr val="F4F4F4"/>
            </a:solidFill>
          </p:spPr>
          <p:txBody>
            <a:bodyPr/>
            <a:lstStyle/>
            <a:p>
              <a:endParaRPr lang="en-US"/>
            </a:p>
          </p:txBody>
        </p:sp>
        <p:sp>
          <p:nvSpPr>
            <p:cNvPr id="15" name="TextBox 15"/>
            <p:cNvSpPr txBox="1"/>
            <p:nvPr/>
          </p:nvSpPr>
          <p:spPr>
            <a:xfrm>
              <a:off x="177800" y="57150"/>
              <a:ext cx="1511601" cy="327074"/>
            </a:xfrm>
            <a:prstGeom prst="rect">
              <a:avLst/>
            </a:prstGeom>
          </p:spPr>
          <p:txBody>
            <a:bodyPr lIns="63500" tIns="63500" rIns="63500" bIns="63500" rtlCol="0" anchor="t"/>
            <a:lstStyle/>
            <a:p>
              <a:pPr algn="ctr">
                <a:lnSpc>
                  <a:spcPts val="2474"/>
                </a:lnSpc>
              </a:pPr>
              <a:r>
                <a:rPr lang="en-US" sz="2499">
                  <a:solidFill>
                    <a:srgbClr val="31356E"/>
                  </a:solidFill>
                  <a:latin typeface="Montserrat Bold"/>
                </a:rPr>
                <a:t>Mạch Tăng Áp DC-DC 2A MT3608</a:t>
              </a:r>
            </a:p>
            <a:p>
              <a:pPr algn="ctr">
                <a:lnSpc>
                  <a:spcPts val="3499"/>
                </a:lnSpc>
              </a:pPr>
              <a:endParaRPr lang="en-US" sz="2499">
                <a:solidFill>
                  <a:srgbClr val="31356E"/>
                </a:solidFill>
                <a:latin typeface="Montserrat Bold"/>
              </a:endParaRPr>
            </a:p>
          </p:txBody>
        </p:sp>
      </p:grpSp>
      <p:sp>
        <p:nvSpPr>
          <p:cNvPr id="16" name="Freeform 16"/>
          <p:cNvSpPr/>
          <p:nvPr/>
        </p:nvSpPr>
        <p:spPr>
          <a:xfrm>
            <a:off x="0" y="3645218"/>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3724" y="-827190"/>
            <a:ext cx="15512261" cy="11634196"/>
            <a:chOff x="0" y="0"/>
            <a:chExt cx="812800" cy="609600"/>
          </a:xfrm>
        </p:grpSpPr>
        <p:sp>
          <p:nvSpPr>
            <p:cNvPr id="3" name="Freeform 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263F6B"/>
            </a:solidFill>
          </p:spPr>
          <p:txBody>
            <a:bodyPr/>
            <a:lstStyle/>
            <a:p>
              <a:endParaRPr lang="en-US"/>
            </a:p>
          </p:txBody>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52755" y="-207622"/>
            <a:ext cx="1457092" cy="14570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999"/>
                </a:lnSpc>
              </a:pPr>
              <a:r>
                <a:rPr lang="en-US" sz="4999" spc="99">
                  <a:solidFill>
                    <a:srgbClr val="263F6B"/>
                  </a:solidFill>
                  <a:latin typeface="Montserrat Bold"/>
                </a:rPr>
                <a:t>2</a:t>
              </a:r>
            </a:p>
          </p:txBody>
        </p:sp>
      </p:grpSp>
      <p:grpSp>
        <p:nvGrpSpPr>
          <p:cNvPr id="8" name="Group 8"/>
          <p:cNvGrpSpPr/>
          <p:nvPr/>
        </p:nvGrpSpPr>
        <p:grpSpPr>
          <a:xfrm>
            <a:off x="10156479" y="-57955"/>
            <a:ext cx="8131521" cy="813152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11046" r="-11046"/>
              </a:stretch>
            </a:blipFill>
          </p:spPr>
          <p:txBody>
            <a:bodyPr/>
            <a:lstStyle/>
            <a:p>
              <a:endParaRPr lang="en-US"/>
            </a:p>
          </p:txBody>
        </p:sp>
      </p:grpSp>
      <p:grpSp>
        <p:nvGrpSpPr>
          <p:cNvPr id="10" name="Group 10"/>
          <p:cNvGrpSpPr/>
          <p:nvPr/>
        </p:nvGrpSpPr>
        <p:grpSpPr>
          <a:xfrm>
            <a:off x="1372483" y="3345761"/>
            <a:ext cx="5777447" cy="5658668"/>
            <a:chOff x="0" y="0"/>
            <a:chExt cx="1521632" cy="1490349"/>
          </a:xfrm>
        </p:grpSpPr>
        <p:sp>
          <p:nvSpPr>
            <p:cNvPr id="11" name="Freeform 11"/>
            <p:cNvSpPr/>
            <p:nvPr/>
          </p:nvSpPr>
          <p:spPr>
            <a:xfrm>
              <a:off x="0" y="0"/>
              <a:ext cx="1521632" cy="1490349"/>
            </a:xfrm>
            <a:custGeom>
              <a:avLst/>
              <a:gdLst/>
              <a:ahLst/>
              <a:cxnLst/>
              <a:rect l="l" t="t" r="r" b="b"/>
              <a:pathLst>
                <a:path w="1521632" h="1490349">
                  <a:moveTo>
                    <a:pt x="68341" y="0"/>
                  </a:moveTo>
                  <a:lnTo>
                    <a:pt x="1453291" y="0"/>
                  </a:lnTo>
                  <a:cubicBezTo>
                    <a:pt x="1471416" y="0"/>
                    <a:pt x="1488799" y="7200"/>
                    <a:pt x="1501615" y="20017"/>
                  </a:cubicBezTo>
                  <a:cubicBezTo>
                    <a:pt x="1514432" y="32833"/>
                    <a:pt x="1521632" y="50216"/>
                    <a:pt x="1521632" y="68341"/>
                  </a:cubicBezTo>
                  <a:lnTo>
                    <a:pt x="1521632" y="1422007"/>
                  </a:lnTo>
                  <a:cubicBezTo>
                    <a:pt x="1521632" y="1440133"/>
                    <a:pt x="1514432" y="1457516"/>
                    <a:pt x="1501615" y="1470332"/>
                  </a:cubicBezTo>
                  <a:cubicBezTo>
                    <a:pt x="1488799" y="1483149"/>
                    <a:pt x="1471416" y="1490349"/>
                    <a:pt x="1453291" y="1490349"/>
                  </a:cubicBezTo>
                  <a:lnTo>
                    <a:pt x="68341" y="1490349"/>
                  </a:lnTo>
                  <a:cubicBezTo>
                    <a:pt x="50216" y="1490349"/>
                    <a:pt x="32833" y="1483149"/>
                    <a:pt x="20017" y="1470332"/>
                  </a:cubicBezTo>
                  <a:cubicBezTo>
                    <a:pt x="7200" y="1457516"/>
                    <a:pt x="0" y="1440133"/>
                    <a:pt x="0" y="1422007"/>
                  </a:cubicBezTo>
                  <a:lnTo>
                    <a:pt x="0" y="68341"/>
                  </a:lnTo>
                  <a:cubicBezTo>
                    <a:pt x="0" y="50216"/>
                    <a:pt x="7200" y="32833"/>
                    <a:pt x="20017" y="20017"/>
                  </a:cubicBezTo>
                  <a:cubicBezTo>
                    <a:pt x="32833" y="7200"/>
                    <a:pt x="50216" y="0"/>
                    <a:pt x="68341" y="0"/>
                  </a:cubicBezTo>
                  <a:close/>
                </a:path>
              </a:pathLst>
            </a:custGeom>
            <a:solidFill>
              <a:srgbClr val="C0DADE"/>
            </a:solidFill>
            <a:ln w="38100" cap="rnd">
              <a:solidFill>
                <a:srgbClr val="F4F4F4"/>
              </a:solidFill>
              <a:prstDash val="solid"/>
              <a:round/>
            </a:ln>
          </p:spPr>
          <p:txBody>
            <a:bodyPr/>
            <a:lstStyle/>
            <a:p>
              <a:endParaRPr lang="en-US"/>
            </a:p>
          </p:txBody>
        </p:sp>
        <p:sp>
          <p:nvSpPr>
            <p:cNvPr id="12" name="TextBox 12"/>
            <p:cNvSpPr txBox="1"/>
            <p:nvPr/>
          </p:nvSpPr>
          <p:spPr>
            <a:xfrm>
              <a:off x="0" y="-38100"/>
              <a:ext cx="1521632" cy="1528449"/>
            </a:xfrm>
            <a:prstGeom prst="rect">
              <a:avLst/>
            </a:prstGeom>
          </p:spPr>
          <p:txBody>
            <a:bodyPr lIns="50800" tIns="50800" rIns="50800" bIns="50800" rtlCol="0" anchor="ctr"/>
            <a:lstStyle/>
            <a:p>
              <a:pPr marL="539749" lvl="1" indent="-269875" algn="l">
                <a:lnSpc>
                  <a:spcPts val="3499"/>
                </a:lnSpc>
                <a:buFont typeface="Arial"/>
                <a:buChar char="•"/>
              </a:pPr>
              <a:r>
                <a:rPr lang="en-US" sz="2499" spc="49">
                  <a:solidFill>
                    <a:srgbClr val="000000"/>
                  </a:solidFill>
                  <a:latin typeface="Montserrat"/>
                </a:rPr>
                <a:t>Khay pin 18650 có thể lắp 1 cell, 2 cell, 4 cell song song hoặc nối tiếp giúp việc sạc pin, chế nguồn DC nhanh chóng và dễ dàng</a:t>
              </a:r>
            </a:p>
            <a:p>
              <a:pPr marL="539749" lvl="1" indent="-269875" algn="l">
                <a:lnSpc>
                  <a:spcPts val="3499"/>
                </a:lnSpc>
                <a:buFont typeface="Arial"/>
                <a:buChar char="•"/>
              </a:pPr>
              <a:r>
                <a:rPr lang="en-US" sz="2499" spc="49">
                  <a:solidFill>
                    <a:srgbClr val="000000"/>
                  </a:solidFill>
                  <a:latin typeface="Montserrat"/>
                </a:rPr>
                <a:t>Chất liệu nhựa dày, cứng cáp.</a:t>
              </a:r>
            </a:p>
            <a:p>
              <a:pPr marL="539749" lvl="1" indent="-269875" algn="l">
                <a:lnSpc>
                  <a:spcPts val="3499"/>
                </a:lnSpc>
                <a:buFont typeface="Arial"/>
                <a:buChar char="•"/>
              </a:pPr>
              <a:r>
                <a:rPr lang="en-US" sz="2499" spc="49">
                  <a:solidFill>
                    <a:srgbClr val="000000"/>
                  </a:solidFill>
                  <a:latin typeface="Montserrat"/>
                </a:rPr>
                <a:t>Có lỗ bắt vít, chắc chắn gọn nhẹ phù hợp với nhiều ứng dụng DIY, phục vụ sản xuất.</a:t>
              </a:r>
            </a:p>
            <a:p>
              <a:pPr algn="ctr">
                <a:lnSpc>
                  <a:spcPts val="3499"/>
                </a:lnSpc>
              </a:pPr>
              <a:endParaRPr lang="en-US" sz="2499" spc="49">
                <a:solidFill>
                  <a:srgbClr val="000000"/>
                </a:solidFill>
                <a:latin typeface="Montserrat"/>
              </a:endParaRPr>
            </a:p>
            <a:p>
              <a:pPr algn="ctr">
                <a:lnSpc>
                  <a:spcPts val="3499"/>
                </a:lnSpc>
              </a:pPr>
              <a:endParaRPr lang="en-US" sz="2499" spc="49">
                <a:solidFill>
                  <a:srgbClr val="000000"/>
                </a:solidFill>
                <a:latin typeface="Montserrat"/>
              </a:endParaRPr>
            </a:p>
          </p:txBody>
        </p:sp>
      </p:grpSp>
      <p:grpSp>
        <p:nvGrpSpPr>
          <p:cNvPr id="13" name="Group 13"/>
          <p:cNvGrpSpPr/>
          <p:nvPr/>
        </p:nvGrpSpPr>
        <p:grpSpPr>
          <a:xfrm>
            <a:off x="0" y="1616186"/>
            <a:ext cx="5812608" cy="1264920"/>
            <a:chOff x="0" y="0"/>
            <a:chExt cx="1765601" cy="384224"/>
          </a:xfrm>
        </p:grpSpPr>
        <p:sp>
          <p:nvSpPr>
            <p:cNvPr id="14" name="Freeform 14"/>
            <p:cNvSpPr/>
            <p:nvPr/>
          </p:nvSpPr>
          <p:spPr>
            <a:xfrm>
              <a:off x="0" y="0"/>
              <a:ext cx="1765602" cy="384224"/>
            </a:xfrm>
            <a:custGeom>
              <a:avLst/>
              <a:gdLst/>
              <a:ahLst/>
              <a:cxnLst/>
              <a:rect l="l" t="t" r="r" b="b"/>
              <a:pathLst>
                <a:path w="1765602" h="384224">
                  <a:moveTo>
                    <a:pt x="0" y="0"/>
                  </a:moveTo>
                  <a:lnTo>
                    <a:pt x="1562402" y="0"/>
                  </a:lnTo>
                  <a:lnTo>
                    <a:pt x="1765602" y="192112"/>
                  </a:lnTo>
                  <a:lnTo>
                    <a:pt x="1562402" y="384224"/>
                  </a:lnTo>
                  <a:lnTo>
                    <a:pt x="0" y="384224"/>
                  </a:lnTo>
                  <a:lnTo>
                    <a:pt x="203200" y="192112"/>
                  </a:lnTo>
                  <a:lnTo>
                    <a:pt x="0" y="0"/>
                  </a:lnTo>
                  <a:close/>
                </a:path>
              </a:pathLst>
            </a:custGeom>
            <a:solidFill>
              <a:srgbClr val="F4F4F4"/>
            </a:solidFill>
          </p:spPr>
          <p:txBody>
            <a:bodyPr/>
            <a:lstStyle/>
            <a:p>
              <a:endParaRPr lang="en-US"/>
            </a:p>
          </p:txBody>
        </p:sp>
        <p:sp>
          <p:nvSpPr>
            <p:cNvPr id="15" name="TextBox 15"/>
            <p:cNvSpPr txBox="1"/>
            <p:nvPr/>
          </p:nvSpPr>
          <p:spPr>
            <a:xfrm>
              <a:off x="177800" y="57150"/>
              <a:ext cx="1511601" cy="327074"/>
            </a:xfrm>
            <a:prstGeom prst="rect">
              <a:avLst/>
            </a:prstGeom>
          </p:spPr>
          <p:txBody>
            <a:bodyPr lIns="63500" tIns="63500" rIns="63500" bIns="63500" rtlCol="0" anchor="t"/>
            <a:lstStyle/>
            <a:p>
              <a:pPr algn="ctr">
                <a:lnSpc>
                  <a:spcPts val="2474"/>
                </a:lnSpc>
              </a:pPr>
              <a:r>
                <a:rPr lang="en-US" sz="2499">
                  <a:solidFill>
                    <a:srgbClr val="31356E"/>
                  </a:solidFill>
                  <a:latin typeface="Montserrat Bold"/>
                </a:rPr>
                <a:t>Đế pin, khay pin 18650 chân hàn PCB </a:t>
              </a:r>
            </a:p>
            <a:p>
              <a:pPr algn="ctr">
                <a:lnSpc>
                  <a:spcPts val="3499"/>
                </a:lnSpc>
              </a:pPr>
              <a:endParaRPr lang="en-US" sz="2499">
                <a:solidFill>
                  <a:srgbClr val="31356E"/>
                </a:solidFill>
                <a:latin typeface="Montserrat Bold"/>
              </a:endParaRPr>
            </a:p>
          </p:txBody>
        </p:sp>
      </p:grpSp>
      <p:sp>
        <p:nvSpPr>
          <p:cNvPr id="16" name="Freeform 16"/>
          <p:cNvSpPr/>
          <p:nvPr/>
        </p:nvSpPr>
        <p:spPr>
          <a:xfrm>
            <a:off x="0" y="3645218"/>
            <a:ext cx="1283496" cy="362588"/>
          </a:xfrm>
          <a:custGeom>
            <a:avLst/>
            <a:gdLst/>
            <a:ahLst/>
            <a:cxnLst/>
            <a:rect l="l" t="t" r="r" b="b"/>
            <a:pathLst>
              <a:path w="1283496" h="362588">
                <a:moveTo>
                  <a:pt x="0" y="0"/>
                </a:moveTo>
                <a:lnTo>
                  <a:pt x="1283496" y="0"/>
                </a:lnTo>
                <a:lnTo>
                  <a:pt x="1283496" y="362588"/>
                </a:lnTo>
                <a:lnTo>
                  <a:pt x="0" y="3625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17" name="TextBox 17"/>
          <p:cNvSpPr txBox="1"/>
          <p:nvPr/>
        </p:nvSpPr>
        <p:spPr>
          <a:xfrm>
            <a:off x="1204336" y="204022"/>
            <a:ext cx="6113740" cy="557603"/>
          </a:xfrm>
          <a:prstGeom prst="rect">
            <a:avLst/>
          </a:prstGeom>
        </p:spPr>
        <p:txBody>
          <a:bodyPr lIns="0" tIns="0" rIns="0" bIns="0" rtlCol="0" anchor="t">
            <a:spAutoFit/>
          </a:bodyPr>
          <a:lstStyle/>
          <a:p>
            <a:pPr algn="ctr">
              <a:lnSpc>
                <a:spcPts val="4440"/>
              </a:lnSpc>
            </a:pPr>
            <a:r>
              <a:rPr lang="en-US" sz="3172">
                <a:solidFill>
                  <a:srgbClr val="FFFFFF"/>
                </a:solidFill>
                <a:latin typeface="DejaVu Serif Bold"/>
              </a:rPr>
              <a:t>Lựa chọn linh kiện điện tử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3036430" y="-1825476"/>
            <a:ext cx="20721916" cy="207219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p:nvPr/>
        </p:nvGrpSpPr>
        <p:grpSpPr>
          <a:xfrm>
            <a:off x="-248237" y="-313661"/>
            <a:ext cx="2007730" cy="20077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7" name="TextBox 7"/>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Bold"/>
                </a:rPr>
                <a:t>3</a:t>
              </a:r>
            </a:p>
          </p:txBody>
        </p:sp>
      </p:grpSp>
      <p:sp>
        <p:nvSpPr>
          <p:cNvPr id="8" name="Freeform 8"/>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6006507" y="1369673"/>
            <a:ext cx="11543872" cy="8509905"/>
          </a:xfrm>
          <a:custGeom>
            <a:avLst/>
            <a:gdLst/>
            <a:ahLst/>
            <a:cxnLst/>
            <a:rect l="l" t="t" r="r" b="b"/>
            <a:pathLst>
              <a:path w="11543872" h="8509905">
                <a:moveTo>
                  <a:pt x="0" y="0"/>
                </a:moveTo>
                <a:lnTo>
                  <a:pt x="11543871" y="0"/>
                </a:lnTo>
                <a:lnTo>
                  <a:pt x="11543871" y="8509905"/>
                </a:lnTo>
                <a:lnTo>
                  <a:pt x="0" y="8509905"/>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06364" y="2093326"/>
            <a:ext cx="8270408" cy="547193"/>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SƠ ĐỒ NGUYÊN LÝ</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3036430" y="-1825476"/>
            <a:ext cx="20721916" cy="207219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F4F4"/>
            </a:solidFill>
          </p:spPr>
          <p:txBody>
            <a:bodyPr/>
            <a:lstStyle/>
            <a:p>
              <a:endParaRPr lang="en-US"/>
            </a:p>
          </p:txBody>
        </p:sp>
      </p:grpSp>
      <p:grpSp>
        <p:nvGrpSpPr>
          <p:cNvPr id="5" name="Group 5"/>
          <p:cNvGrpSpPr/>
          <p:nvPr/>
        </p:nvGrpSpPr>
        <p:grpSpPr>
          <a:xfrm>
            <a:off x="-275026" y="-474397"/>
            <a:ext cx="2007730" cy="20077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US"/>
            </a:p>
          </p:txBody>
        </p:sp>
        <p:sp>
          <p:nvSpPr>
            <p:cNvPr id="7" name="TextBox 7"/>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31356E"/>
                  </a:solidFill>
                  <a:latin typeface="Montserrat Bold"/>
                </a:rPr>
                <a:t>4</a:t>
              </a:r>
            </a:p>
          </p:txBody>
        </p:sp>
      </p:grpSp>
      <p:sp>
        <p:nvSpPr>
          <p:cNvPr id="8" name="Freeform 8"/>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5609189" y="2239264"/>
            <a:ext cx="11894805" cy="7417168"/>
          </a:xfrm>
          <a:custGeom>
            <a:avLst/>
            <a:gdLst/>
            <a:ahLst/>
            <a:cxnLst/>
            <a:rect l="l" t="t" r="r" b="b"/>
            <a:pathLst>
              <a:path w="11894805" h="7417168">
                <a:moveTo>
                  <a:pt x="0" y="0"/>
                </a:moveTo>
                <a:lnTo>
                  <a:pt x="11894805" y="0"/>
                </a:lnTo>
                <a:lnTo>
                  <a:pt x="11894805" y="7417168"/>
                </a:lnTo>
                <a:lnTo>
                  <a:pt x="0" y="7417168"/>
                </a:lnTo>
                <a:lnTo>
                  <a:pt x="0" y="0"/>
                </a:lnTo>
                <a:close/>
              </a:path>
            </a:pathLst>
          </a:custGeom>
          <a:blipFill>
            <a:blip r:embed="rId4"/>
            <a:stretch>
              <a:fillRect l="-3107" r="-5581"/>
            </a:stretch>
          </a:blipFill>
        </p:spPr>
        <p:txBody>
          <a:bodyPr/>
          <a:lstStyle/>
          <a:p>
            <a:endParaRPr lang="en-US"/>
          </a:p>
        </p:txBody>
      </p:sp>
      <p:sp>
        <p:nvSpPr>
          <p:cNvPr id="10" name="TextBox 10"/>
          <p:cNvSpPr txBox="1"/>
          <p:nvPr/>
        </p:nvSpPr>
        <p:spPr>
          <a:xfrm>
            <a:off x="106364" y="2150989"/>
            <a:ext cx="8270408" cy="1177494"/>
          </a:xfrm>
          <a:prstGeom prst="rect">
            <a:avLst/>
          </a:prstGeom>
        </p:spPr>
        <p:txBody>
          <a:bodyPr lIns="0" tIns="0" rIns="0" bIns="0" rtlCol="0" anchor="t">
            <a:spAutoFit/>
          </a:bodyPr>
          <a:lstStyle/>
          <a:p>
            <a:pPr algn="l">
              <a:lnSpc>
                <a:spcPts val="4550"/>
              </a:lnSpc>
            </a:pPr>
            <a:r>
              <a:rPr lang="en-US" sz="4643" spc="-273">
                <a:solidFill>
                  <a:srgbClr val="F4F4F4"/>
                </a:solidFill>
                <a:latin typeface="Montserrat Ultra-Bold Italics"/>
              </a:rPr>
              <a:t>SƠ ĐỒ MẠCH IN </a:t>
            </a:r>
          </a:p>
          <a:p>
            <a:pPr algn="l">
              <a:lnSpc>
                <a:spcPts val="4550"/>
              </a:lnSpc>
            </a:pPr>
            <a:r>
              <a:rPr lang="en-US" sz="4643" spc="-273">
                <a:solidFill>
                  <a:srgbClr val="F4F4F4"/>
                </a:solidFill>
                <a:latin typeface="Montserrat Ultra-Bold Italics"/>
              </a:rPr>
              <a:t>PCB</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3036430" y="-1825476"/>
            <a:ext cx="20721916" cy="207219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p:nvPr/>
        </p:nvGrpSpPr>
        <p:grpSpPr>
          <a:xfrm>
            <a:off x="-248237" y="-313661"/>
            <a:ext cx="2007730" cy="20077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7" name="TextBox 7"/>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a:rPr>
                <a:t>5</a:t>
              </a:r>
            </a:p>
          </p:txBody>
        </p:sp>
      </p:grpSp>
      <p:sp>
        <p:nvSpPr>
          <p:cNvPr id="8" name="Freeform 8"/>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5610121" y="2278975"/>
            <a:ext cx="12336642" cy="7243104"/>
          </a:xfrm>
          <a:custGeom>
            <a:avLst/>
            <a:gdLst/>
            <a:ahLst/>
            <a:cxnLst/>
            <a:rect l="l" t="t" r="r" b="b"/>
            <a:pathLst>
              <a:path w="12336642" h="7243104">
                <a:moveTo>
                  <a:pt x="0" y="0"/>
                </a:moveTo>
                <a:lnTo>
                  <a:pt x="12336643" y="0"/>
                </a:lnTo>
                <a:lnTo>
                  <a:pt x="12336643" y="7243105"/>
                </a:lnTo>
                <a:lnTo>
                  <a:pt x="0" y="7243105"/>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06364" y="2083801"/>
            <a:ext cx="8270408" cy="476073"/>
          </a:xfrm>
          <a:prstGeom prst="rect">
            <a:avLst/>
          </a:prstGeom>
        </p:spPr>
        <p:txBody>
          <a:bodyPr lIns="0" tIns="0" rIns="0" bIns="0" rtlCol="0" anchor="t">
            <a:spAutoFit/>
          </a:bodyPr>
          <a:lstStyle/>
          <a:p>
            <a:pPr algn="l">
              <a:lnSpc>
                <a:spcPts val="3668"/>
              </a:lnSpc>
            </a:pPr>
            <a:r>
              <a:rPr lang="en-US" sz="3743" spc="-220">
                <a:solidFill>
                  <a:srgbClr val="263F6B"/>
                </a:solidFill>
                <a:latin typeface="Montserrat Ultra-Bold Italics"/>
              </a:rPr>
              <a:t>THI CÔNG BO MẠCH</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3036430" y="-1825476"/>
            <a:ext cx="20721916" cy="207219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p:nvPr/>
        </p:nvGrpSpPr>
        <p:grpSpPr>
          <a:xfrm>
            <a:off x="-248237" y="-313661"/>
            <a:ext cx="2007730" cy="20077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7" name="TextBox 7"/>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a:rPr>
                <a:t>6</a:t>
              </a:r>
            </a:p>
          </p:txBody>
        </p:sp>
      </p:grpSp>
      <p:sp>
        <p:nvSpPr>
          <p:cNvPr id="8" name="Freeform 8"/>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5824309" y="1819273"/>
            <a:ext cx="11908267" cy="7328164"/>
          </a:xfrm>
          <a:custGeom>
            <a:avLst/>
            <a:gdLst/>
            <a:ahLst/>
            <a:cxnLst/>
            <a:rect l="l" t="t" r="r" b="b"/>
            <a:pathLst>
              <a:path w="11908267" h="7328164">
                <a:moveTo>
                  <a:pt x="0" y="0"/>
                </a:moveTo>
                <a:lnTo>
                  <a:pt x="11908267" y="0"/>
                </a:lnTo>
                <a:lnTo>
                  <a:pt x="11908267" y="7328164"/>
                </a:lnTo>
                <a:lnTo>
                  <a:pt x="0" y="7328164"/>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2061977" y="504555"/>
            <a:ext cx="8270408" cy="547193"/>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MẠCH IN</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3036430" y="-1825476"/>
            <a:ext cx="20721916" cy="207219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p:nvPr/>
        </p:nvGrpSpPr>
        <p:grpSpPr>
          <a:xfrm>
            <a:off x="-248237" y="-313661"/>
            <a:ext cx="2007730" cy="20077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7" name="TextBox 7"/>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a:rPr>
                <a:t>7</a:t>
              </a:r>
            </a:p>
          </p:txBody>
        </p:sp>
      </p:grpSp>
      <p:sp>
        <p:nvSpPr>
          <p:cNvPr id="8" name="Freeform 8"/>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5432706" y="2278975"/>
            <a:ext cx="12691473" cy="7683486"/>
          </a:xfrm>
          <a:custGeom>
            <a:avLst/>
            <a:gdLst/>
            <a:ahLst/>
            <a:cxnLst/>
            <a:rect l="l" t="t" r="r" b="b"/>
            <a:pathLst>
              <a:path w="12691473" h="7683486">
                <a:moveTo>
                  <a:pt x="0" y="0"/>
                </a:moveTo>
                <a:lnTo>
                  <a:pt x="12691473" y="0"/>
                </a:lnTo>
                <a:lnTo>
                  <a:pt x="12691473" y="7683487"/>
                </a:lnTo>
                <a:lnTo>
                  <a:pt x="0" y="768348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928031" y="495030"/>
            <a:ext cx="8270408" cy="510236"/>
          </a:xfrm>
          <a:prstGeom prst="rect">
            <a:avLst/>
          </a:prstGeom>
        </p:spPr>
        <p:txBody>
          <a:bodyPr lIns="0" tIns="0" rIns="0" bIns="0" rtlCol="0" anchor="t">
            <a:spAutoFit/>
          </a:bodyPr>
          <a:lstStyle/>
          <a:p>
            <a:pPr algn="l">
              <a:lnSpc>
                <a:spcPts val="3864"/>
              </a:lnSpc>
            </a:pPr>
            <a:r>
              <a:rPr lang="en-US" sz="3943" spc="-232">
                <a:solidFill>
                  <a:srgbClr val="263F6B"/>
                </a:solidFill>
                <a:latin typeface="Montserrat Ultra-Bold Italics"/>
              </a:rPr>
              <a:t>BÁO GIÁ THIẾT BỊ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AutoShape 3"/>
          <p:cNvSpPr/>
          <p:nvPr/>
        </p:nvSpPr>
        <p:spPr>
          <a:xfrm>
            <a:off x="1618063" y="1201989"/>
            <a:ext cx="16310968" cy="8801133"/>
          </a:xfrm>
          <a:prstGeom prst="rect">
            <a:avLst/>
          </a:prstGeom>
          <a:solidFill>
            <a:srgbClr val="213559"/>
          </a:solidFill>
        </p:spPr>
        <p:txBody>
          <a:bodyPr/>
          <a:lstStyle/>
          <a:p>
            <a:endParaRPr lang="en-US"/>
          </a:p>
        </p:txBody>
      </p:sp>
      <p:sp>
        <p:nvSpPr>
          <p:cNvPr id="4" name="Freeform 4"/>
          <p:cNvSpPr/>
          <p:nvPr/>
        </p:nvSpPr>
        <p:spPr>
          <a:xfrm>
            <a:off x="15151502" y="153668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5" name="AutoShape 5"/>
          <p:cNvSpPr/>
          <p:nvPr/>
        </p:nvSpPr>
        <p:spPr>
          <a:xfrm rot="-5400000">
            <a:off x="13018986" y="5376538"/>
            <a:ext cx="6492240" cy="0"/>
          </a:xfrm>
          <a:prstGeom prst="line">
            <a:avLst/>
          </a:prstGeom>
          <a:ln w="9525" cap="rnd">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2462093" y="2310898"/>
            <a:ext cx="12935186" cy="6316522"/>
            <a:chOff x="0" y="0"/>
            <a:chExt cx="3406798" cy="1663611"/>
          </a:xfrm>
        </p:grpSpPr>
        <p:sp>
          <p:nvSpPr>
            <p:cNvPr id="7" name="Freeform 7"/>
            <p:cNvSpPr/>
            <p:nvPr/>
          </p:nvSpPr>
          <p:spPr>
            <a:xfrm>
              <a:off x="0" y="0"/>
              <a:ext cx="3406798" cy="1663611"/>
            </a:xfrm>
            <a:custGeom>
              <a:avLst/>
              <a:gdLst/>
              <a:ahLst/>
              <a:cxnLst/>
              <a:rect l="l" t="t" r="r" b="b"/>
              <a:pathLst>
                <a:path w="3406798" h="1663611">
                  <a:moveTo>
                    <a:pt x="30524" y="0"/>
                  </a:moveTo>
                  <a:lnTo>
                    <a:pt x="3376273" y="0"/>
                  </a:lnTo>
                  <a:cubicBezTo>
                    <a:pt x="3384369" y="0"/>
                    <a:pt x="3392133" y="3216"/>
                    <a:pt x="3397857" y="8940"/>
                  </a:cubicBezTo>
                  <a:cubicBezTo>
                    <a:pt x="3403582" y="14665"/>
                    <a:pt x="3406798" y="22429"/>
                    <a:pt x="3406798" y="30524"/>
                  </a:cubicBezTo>
                  <a:lnTo>
                    <a:pt x="3406798" y="1633087"/>
                  </a:lnTo>
                  <a:cubicBezTo>
                    <a:pt x="3406798" y="1649945"/>
                    <a:pt x="3393132" y="1663611"/>
                    <a:pt x="3376273" y="1663611"/>
                  </a:cubicBezTo>
                  <a:lnTo>
                    <a:pt x="30524" y="1663611"/>
                  </a:lnTo>
                  <a:cubicBezTo>
                    <a:pt x="13666" y="1663611"/>
                    <a:pt x="0" y="1649945"/>
                    <a:pt x="0" y="1633087"/>
                  </a:cubicBezTo>
                  <a:lnTo>
                    <a:pt x="0" y="30524"/>
                  </a:lnTo>
                  <a:cubicBezTo>
                    <a:pt x="0" y="13666"/>
                    <a:pt x="13666" y="0"/>
                    <a:pt x="30524" y="0"/>
                  </a:cubicBezTo>
                  <a:close/>
                </a:path>
              </a:pathLst>
            </a:custGeom>
            <a:solidFill>
              <a:srgbClr val="C0DADE"/>
            </a:solidFill>
          </p:spPr>
          <p:txBody>
            <a:bodyPr/>
            <a:lstStyle/>
            <a:p>
              <a:endParaRPr lang="en-US"/>
            </a:p>
          </p:txBody>
        </p:sp>
        <p:sp>
          <p:nvSpPr>
            <p:cNvPr id="8" name="TextBox 8"/>
            <p:cNvSpPr txBox="1"/>
            <p:nvPr/>
          </p:nvSpPr>
          <p:spPr>
            <a:xfrm>
              <a:off x="0" y="-38100"/>
              <a:ext cx="3406798" cy="1701711"/>
            </a:xfrm>
            <a:prstGeom prst="rect">
              <a:avLst/>
            </a:prstGeom>
          </p:spPr>
          <p:txBody>
            <a:bodyPr lIns="50800" tIns="50800" rIns="50800" bIns="50800" rtlCol="0" anchor="ctr"/>
            <a:lstStyle/>
            <a:p>
              <a:pPr marL="539749" lvl="1" indent="-269875" algn="l">
                <a:lnSpc>
                  <a:spcPts val="3499"/>
                </a:lnSpc>
                <a:buFont typeface="Arial"/>
                <a:buChar char="•"/>
              </a:pPr>
              <a:r>
                <a:rPr lang="en-US" sz="2499" spc="49">
                  <a:solidFill>
                    <a:srgbClr val="000000"/>
                  </a:solidFill>
                  <a:latin typeface="Montserrat"/>
                </a:rPr>
                <a:t>Kiểm tra liên kết điện: Sử dụng một đồng hồ đo điện trở hoặc kiểm tra liên kết để đảm bảo rằng các liên kết điện trên mạch là đúng và không bị ngắn mạch. </a:t>
              </a:r>
            </a:p>
            <a:p>
              <a:pPr marL="539749" lvl="1" indent="-269875" algn="l">
                <a:lnSpc>
                  <a:spcPts val="3499"/>
                </a:lnSpc>
                <a:buFont typeface="Arial"/>
                <a:buChar char="•"/>
              </a:pPr>
              <a:r>
                <a:rPr lang="en-US" sz="2499" spc="49">
                  <a:solidFill>
                    <a:srgbClr val="000000"/>
                  </a:solidFill>
                  <a:latin typeface="Montserrat"/>
                </a:rPr>
                <a:t>Kiểm tra điện áp: Sử dụng một đồng hồ đo điện áp để đảm bảo rằng điện áp được cấp đến mạch đúng cách. Điều này đảm bảo rằng mạch không bị ngắn mạch và các linh kiện không bị hỏng do điện áp quá cao hoặc quá thấp.  </a:t>
              </a:r>
            </a:p>
            <a:p>
              <a:pPr marL="539749" lvl="1" indent="-269875" algn="l">
                <a:lnSpc>
                  <a:spcPts val="3499"/>
                </a:lnSpc>
                <a:buFont typeface="Arial"/>
                <a:buChar char="•"/>
              </a:pPr>
              <a:r>
                <a:rPr lang="en-US" sz="2499" spc="49">
                  <a:solidFill>
                    <a:srgbClr val="000000"/>
                  </a:solidFill>
                  <a:latin typeface="Montserrat"/>
                </a:rPr>
                <a:t>Kiểm tra dòng điện: Sử dụng một dòng điện để đo dòng điện chạy qua mạch. Điều này giúp xác định xem mạch có tiêu tốn dòng điện đúng cách không và có bất kỳ vấn đề nào về dòng điện không bình thường không.</a:t>
              </a:r>
            </a:p>
            <a:p>
              <a:pPr marL="539749" lvl="1" indent="-269875" algn="l">
                <a:lnSpc>
                  <a:spcPts val="3499"/>
                </a:lnSpc>
                <a:buFont typeface="Arial"/>
                <a:buChar char="•"/>
              </a:pPr>
              <a:r>
                <a:rPr lang="en-US" sz="2499" spc="49">
                  <a:solidFill>
                    <a:srgbClr val="000000"/>
                  </a:solidFill>
                  <a:latin typeface="Montserrat"/>
                </a:rPr>
                <a:t>Kiểm tra các kết nối với cảm biến</a:t>
              </a:r>
            </a:p>
            <a:p>
              <a:pPr algn="l">
                <a:lnSpc>
                  <a:spcPts val="3499"/>
                </a:lnSpc>
              </a:pPr>
              <a:endParaRPr lang="en-US" sz="2499" spc="49">
                <a:solidFill>
                  <a:srgbClr val="000000"/>
                </a:solidFill>
                <a:latin typeface="Montserrat"/>
              </a:endParaRPr>
            </a:p>
          </p:txBody>
        </p:sp>
      </p:grpSp>
      <p:grpSp>
        <p:nvGrpSpPr>
          <p:cNvPr id="9" name="Group 9"/>
          <p:cNvGrpSpPr/>
          <p:nvPr/>
        </p:nvGrpSpPr>
        <p:grpSpPr>
          <a:xfrm>
            <a:off x="-248293" y="-193553"/>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5599"/>
                </a:lnSpc>
              </a:pPr>
              <a:r>
                <a:rPr lang="en-US" sz="3999" spc="79">
                  <a:solidFill>
                    <a:srgbClr val="FFFFFF"/>
                  </a:solidFill>
                  <a:latin typeface="Montserrat Bold"/>
                </a:rPr>
                <a:t>8</a:t>
              </a:r>
            </a:p>
          </p:txBody>
        </p:sp>
      </p:grpSp>
      <p:sp>
        <p:nvSpPr>
          <p:cNvPr id="12" name="TextBox 12"/>
          <p:cNvSpPr txBox="1"/>
          <p:nvPr/>
        </p:nvSpPr>
        <p:spPr>
          <a:xfrm>
            <a:off x="1389816" y="183636"/>
            <a:ext cx="7754184" cy="712471"/>
          </a:xfrm>
          <a:prstGeom prst="rect">
            <a:avLst/>
          </a:prstGeom>
        </p:spPr>
        <p:txBody>
          <a:bodyPr lIns="0" tIns="0" rIns="0" bIns="0" rtlCol="0" anchor="t">
            <a:spAutoFit/>
          </a:bodyPr>
          <a:lstStyle/>
          <a:p>
            <a:pPr algn="ctr">
              <a:lnSpc>
                <a:spcPts val="5879"/>
              </a:lnSpc>
              <a:spcBef>
                <a:spcPct val="0"/>
              </a:spcBef>
            </a:pPr>
            <a:r>
              <a:rPr lang="en-US" sz="4199" spc="83">
                <a:solidFill>
                  <a:srgbClr val="000000"/>
                </a:solidFill>
                <a:latin typeface="Montserrat Bold Italics"/>
              </a:rPr>
              <a:t>Test trên board test mạch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grpSp>
        <p:nvGrpSpPr>
          <p:cNvPr id="2" name="Group 2"/>
          <p:cNvGrpSpPr/>
          <p:nvPr/>
        </p:nvGrpSpPr>
        <p:grpSpPr>
          <a:xfrm>
            <a:off x="-359651" y="-190404"/>
            <a:ext cx="1647190" cy="16471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579"/>
                </a:lnSpc>
              </a:pPr>
              <a:r>
                <a:rPr lang="en-US" sz="4699" spc="93">
                  <a:solidFill>
                    <a:srgbClr val="31356E"/>
                  </a:solidFill>
                  <a:latin typeface="Montserrat Bold"/>
                </a:rPr>
                <a:t>9</a:t>
              </a:r>
            </a:p>
          </p:txBody>
        </p:sp>
      </p:grpSp>
      <p:sp>
        <p:nvSpPr>
          <p:cNvPr id="5" name="Freeform 5"/>
          <p:cNvSpPr/>
          <p:nvPr/>
        </p:nvSpPr>
        <p:spPr>
          <a:xfrm>
            <a:off x="3074090" y="1290033"/>
            <a:ext cx="12947577" cy="8759954"/>
          </a:xfrm>
          <a:custGeom>
            <a:avLst/>
            <a:gdLst/>
            <a:ahLst/>
            <a:cxnLst/>
            <a:rect l="l" t="t" r="r" b="b"/>
            <a:pathLst>
              <a:path w="12947577" h="8759954">
                <a:moveTo>
                  <a:pt x="0" y="0"/>
                </a:moveTo>
                <a:lnTo>
                  <a:pt x="12947578" y="0"/>
                </a:lnTo>
                <a:lnTo>
                  <a:pt x="12947578" y="8759955"/>
                </a:lnTo>
                <a:lnTo>
                  <a:pt x="0" y="8759955"/>
                </a:lnTo>
                <a:lnTo>
                  <a:pt x="0" y="0"/>
                </a:lnTo>
                <a:close/>
              </a:path>
            </a:pathLst>
          </a:custGeom>
          <a:blipFill>
            <a:blip r:embed="rId2"/>
            <a:stretch>
              <a:fillRect l="-21015" r="-9913"/>
            </a:stretch>
          </a:blipFill>
        </p:spPr>
        <p:txBody>
          <a:bodyPr/>
          <a:lstStyle/>
          <a:p>
            <a:endParaRPr lang="en-US"/>
          </a:p>
        </p:txBody>
      </p:sp>
      <p:sp>
        <p:nvSpPr>
          <p:cNvPr id="6" name="TextBox 6"/>
          <p:cNvSpPr txBox="1"/>
          <p:nvPr/>
        </p:nvSpPr>
        <p:spPr>
          <a:xfrm>
            <a:off x="1473918" y="280669"/>
            <a:ext cx="6322219" cy="1419861"/>
          </a:xfrm>
          <a:prstGeom prst="rect">
            <a:avLst/>
          </a:prstGeom>
        </p:spPr>
        <p:txBody>
          <a:bodyPr lIns="0" tIns="0" rIns="0" bIns="0" rtlCol="0" anchor="t">
            <a:spAutoFit/>
          </a:bodyPr>
          <a:lstStyle/>
          <a:p>
            <a:pPr algn="ctr">
              <a:lnSpc>
                <a:spcPts val="5739"/>
              </a:lnSpc>
            </a:pPr>
            <a:r>
              <a:rPr lang="en-US" sz="4099" spc="81">
                <a:solidFill>
                  <a:srgbClr val="FFFFFF"/>
                </a:solidFill>
                <a:latin typeface="Montserrat Bold Italics"/>
              </a:rPr>
              <a:t>Sản phẩm hoàn thiện </a:t>
            </a:r>
          </a:p>
          <a:p>
            <a:pPr algn="ctr">
              <a:lnSpc>
                <a:spcPts val="5739"/>
              </a:lnSpc>
              <a:spcBef>
                <a:spcPct val="0"/>
              </a:spcBef>
            </a:pPr>
            <a:endParaRPr lang="en-US" sz="4099" spc="81">
              <a:solidFill>
                <a:srgbClr val="FFFFFF"/>
              </a:solidFill>
              <a:latin typeface="Montserrat Bold Italics"/>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AutoShape 4"/>
          <p:cNvSpPr/>
          <p:nvPr/>
        </p:nvSpPr>
        <p:spPr>
          <a:xfrm>
            <a:off x="1028700" y="3889195"/>
            <a:ext cx="16230600" cy="5554843"/>
          </a:xfrm>
          <a:prstGeom prst="rect">
            <a:avLst/>
          </a:prstGeom>
          <a:solidFill>
            <a:srgbClr val="213559"/>
          </a:solidFill>
        </p:spPr>
        <p:txBody>
          <a:bodyPr/>
          <a:lstStyle/>
          <a:p>
            <a:endParaRPr lang="en-US"/>
          </a:p>
        </p:txBody>
      </p:sp>
      <p:sp>
        <p:nvSpPr>
          <p:cNvPr id="5" name="TextBox 5"/>
          <p:cNvSpPr txBox="1"/>
          <p:nvPr/>
        </p:nvSpPr>
        <p:spPr>
          <a:xfrm>
            <a:off x="6176317" y="1984150"/>
            <a:ext cx="5935366" cy="1077849"/>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Bold"/>
              </a:rPr>
              <a:t>ĐỀ TÀI</a:t>
            </a:r>
          </a:p>
        </p:txBody>
      </p:sp>
      <p:sp>
        <p:nvSpPr>
          <p:cNvPr id="6" name="TextBox 6"/>
          <p:cNvSpPr txBox="1"/>
          <p:nvPr/>
        </p:nvSpPr>
        <p:spPr>
          <a:xfrm>
            <a:off x="1372632" y="4867275"/>
            <a:ext cx="15542736" cy="2981284"/>
          </a:xfrm>
          <a:prstGeom prst="rect">
            <a:avLst/>
          </a:prstGeom>
        </p:spPr>
        <p:txBody>
          <a:bodyPr lIns="0" tIns="0" rIns="0" bIns="0" rtlCol="0" anchor="t">
            <a:spAutoFit/>
          </a:bodyPr>
          <a:lstStyle/>
          <a:p>
            <a:pPr algn="l">
              <a:lnSpc>
                <a:spcPts val="6120"/>
              </a:lnSpc>
            </a:pPr>
            <a:r>
              <a:rPr lang="en-US" sz="2720" spc="54">
                <a:solidFill>
                  <a:srgbClr val="FFFFFF"/>
                </a:solidFill>
                <a:latin typeface="Montserrat"/>
              </a:rPr>
              <a:t>       Xây dựng giải pháp kỹ thuật cho hệ thống quan trắc chất lượng nước trong nhà máy nước. Đây là hệ thống thu thập dữ liệu chất lượng nước(độ pH, độ đục, cảm biến đo mức, cảm biến đo bùn), có cơ chế tự động điều khiển chấp hành; đồng thời chuyển dữ liệu về trung tâm quan sát qua sóng vô tuyến.</a:t>
            </a:r>
          </a:p>
        </p:txBody>
      </p:sp>
      <p:sp>
        <p:nvSpPr>
          <p:cNvPr id="7" name="Freeform 7"/>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8" name="Freeform 8"/>
          <p:cNvSpPr/>
          <p:nvPr/>
        </p:nvSpPr>
        <p:spPr>
          <a:xfrm flipH="1">
            <a:off x="6457962" y="-8431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txBody>
          <a:bodyPr/>
          <a:lstStyle/>
          <a:p>
            <a:endParaRPr lang="en-US"/>
          </a:p>
        </p:txBody>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AutoShape 7"/>
          <p:cNvSpPr/>
          <p:nvPr/>
        </p:nvSpPr>
        <p:spPr>
          <a:xfrm>
            <a:off x="1028700" y="8302951"/>
            <a:ext cx="16230600" cy="169519"/>
          </a:xfrm>
          <a:prstGeom prst="rect">
            <a:avLst/>
          </a:prstGeom>
          <a:solidFill>
            <a:srgbClr val="FFFFFF"/>
          </a:solidFill>
        </p:spPr>
        <p:txBody>
          <a:bodyPr/>
          <a:lstStyle/>
          <a:p>
            <a:endParaRPr lang="en-US"/>
          </a:p>
        </p:txBody>
      </p:sp>
      <p:sp>
        <p:nvSpPr>
          <p:cNvPr id="8" name="AutoShape 8"/>
          <p:cNvSpPr/>
          <p:nvPr/>
        </p:nvSpPr>
        <p:spPr>
          <a:xfrm>
            <a:off x="1028700" y="1814529"/>
            <a:ext cx="16230600" cy="169519"/>
          </a:xfrm>
          <a:prstGeom prst="rect">
            <a:avLst/>
          </a:prstGeom>
          <a:solidFill>
            <a:srgbClr val="FFFFFF"/>
          </a:solidFill>
        </p:spPr>
        <p:txBody>
          <a:bodyPr/>
          <a:lstStyle/>
          <a:p>
            <a:endParaRPr lang="en-US"/>
          </a:p>
        </p:txBody>
      </p:sp>
      <p:sp>
        <p:nvSpPr>
          <p:cNvPr id="9" name="TextBox 9"/>
          <p:cNvSpPr txBox="1"/>
          <p:nvPr/>
        </p:nvSpPr>
        <p:spPr>
          <a:xfrm>
            <a:off x="2257869" y="4283566"/>
            <a:ext cx="15683710" cy="2177068"/>
          </a:xfrm>
          <a:prstGeom prst="rect">
            <a:avLst/>
          </a:prstGeom>
        </p:spPr>
        <p:txBody>
          <a:bodyPr lIns="0" tIns="0" rIns="0" bIns="0" rtlCol="0" anchor="t">
            <a:spAutoFit/>
          </a:bodyPr>
          <a:lstStyle/>
          <a:p>
            <a:pPr algn="l">
              <a:lnSpc>
                <a:spcPts val="15910"/>
              </a:lnSpc>
            </a:pPr>
            <a:r>
              <a:rPr lang="en-US" sz="17293" spc="-1020">
                <a:solidFill>
                  <a:srgbClr val="FFFFFF"/>
                </a:solidFill>
                <a:latin typeface="Montserrat Ultra-Bold"/>
              </a:rPr>
              <a:t>THANK YOU</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txBody>
          <a:bodyPr/>
          <a:lstStyle/>
          <a:p>
            <a:endParaRPr lang="en-US"/>
          </a:p>
        </p:txBody>
      </p:sp>
      <p:grpSp>
        <p:nvGrpSpPr>
          <p:cNvPr id="3" name="Group 3"/>
          <p:cNvGrpSpPr/>
          <p:nvPr/>
        </p:nvGrpSpPr>
        <p:grpSpPr>
          <a:xfrm>
            <a:off x="1082240" y="1628876"/>
            <a:ext cx="4626722" cy="1810294"/>
            <a:chOff x="0" y="0"/>
            <a:chExt cx="1687841" cy="660400"/>
          </a:xfrm>
        </p:grpSpPr>
        <p:sp>
          <p:nvSpPr>
            <p:cNvPr id="4" name="Freeform 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txBody>
            <a:bodyPr/>
            <a:lstStyle/>
            <a:p>
              <a:endParaRPr lang="en-US"/>
            </a:p>
          </p:txBody>
        </p:sp>
      </p:grpSp>
      <p:grpSp>
        <p:nvGrpSpPr>
          <p:cNvPr id="5" name="Group 5"/>
          <p:cNvGrpSpPr/>
          <p:nvPr/>
        </p:nvGrpSpPr>
        <p:grpSpPr>
          <a:xfrm>
            <a:off x="12632578" y="7448006"/>
            <a:ext cx="4626722" cy="1810294"/>
            <a:chOff x="0" y="0"/>
            <a:chExt cx="1687841" cy="660400"/>
          </a:xfrm>
        </p:grpSpPr>
        <p:sp>
          <p:nvSpPr>
            <p:cNvPr id="6" name="Freeform 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txBody>
            <a:bodyPr/>
            <a:lstStyle/>
            <a:p>
              <a:endParaRPr lang="en-US"/>
            </a:p>
          </p:txBody>
        </p:sp>
      </p:grpSp>
      <p:sp>
        <p:nvSpPr>
          <p:cNvPr id="7" name="Freeform 7"/>
          <p:cNvSpPr/>
          <p:nvPr/>
        </p:nvSpPr>
        <p:spPr>
          <a:xfrm>
            <a:off x="5655422" y="1654922"/>
            <a:ext cx="6977156" cy="6977156"/>
          </a:xfrm>
          <a:custGeom>
            <a:avLst/>
            <a:gdLst/>
            <a:ahLst/>
            <a:cxnLst/>
            <a:rect l="l" t="t" r="r" b="b"/>
            <a:pathLst>
              <a:path w="6977156" h="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8" name="Freeform 8"/>
          <p:cNvSpPr/>
          <p:nvPr/>
        </p:nvSpPr>
        <p:spPr>
          <a:xfrm rot="1707239">
            <a:off x="10339641" y="7796868"/>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9" name="Freeform 9"/>
          <p:cNvSpPr/>
          <p:nvPr/>
        </p:nvSpPr>
        <p:spPr>
          <a:xfrm rot="1707239" flipH="1" flipV="1">
            <a:off x="6064753" y="2118368"/>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0" name="TextBox 10"/>
          <p:cNvSpPr txBox="1"/>
          <p:nvPr/>
        </p:nvSpPr>
        <p:spPr>
          <a:xfrm>
            <a:off x="6176317" y="4180713"/>
            <a:ext cx="5935366" cy="1077849"/>
          </a:xfrm>
          <a:prstGeom prst="rect">
            <a:avLst/>
          </a:prstGeom>
        </p:spPr>
        <p:txBody>
          <a:bodyPr lIns="0" tIns="0" rIns="0" bIns="0" rtlCol="0" anchor="t">
            <a:spAutoFit/>
          </a:bodyPr>
          <a:lstStyle/>
          <a:p>
            <a:pPr algn="ctr">
              <a:lnSpc>
                <a:spcPts val="8071"/>
              </a:lnSpc>
            </a:pPr>
            <a:r>
              <a:rPr lang="en-US" sz="8236" spc="-485">
                <a:solidFill>
                  <a:srgbClr val="FFFFFF"/>
                </a:solidFill>
                <a:latin typeface="Montserrat Ultra-Bold Italics"/>
              </a:rPr>
              <a:t>NỘI DUNG</a:t>
            </a:r>
          </a:p>
        </p:txBody>
      </p:sp>
      <p:sp>
        <p:nvSpPr>
          <p:cNvPr id="11" name="TextBox 11"/>
          <p:cNvSpPr txBox="1"/>
          <p:nvPr/>
        </p:nvSpPr>
        <p:spPr>
          <a:xfrm>
            <a:off x="1483108" y="2089522"/>
            <a:ext cx="3824986" cy="85090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Thiết kế giải pháp kỹ thuật</a:t>
            </a:r>
          </a:p>
        </p:txBody>
      </p:sp>
      <p:sp>
        <p:nvSpPr>
          <p:cNvPr id="12" name="TextBox 12"/>
          <p:cNvSpPr txBox="1"/>
          <p:nvPr/>
        </p:nvSpPr>
        <p:spPr>
          <a:xfrm>
            <a:off x="13033446" y="7908653"/>
            <a:ext cx="3824986" cy="85090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Thiết kế mạch nguyên lý và sơ đồ mạch in</a:t>
            </a:r>
          </a:p>
        </p:txBody>
      </p:sp>
      <p:sp>
        <p:nvSpPr>
          <p:cNvPr id="13" name="TextBox 13"/>
          <p:cNvSpPr txBox="1"/>
          <p:nvPr/>
        </p:nvSpPr>
        <p:spPr>
          <a:xfrm>
            <a:off x="1483108" y="1000125"/>
            <a:ext cx="3499197" cy="46746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Ultra-Bold"/>
              </a:rPr>
              <a:t>Chương 1</a:t>
            </a:r>
          </a:p>
        </p:txBody>
      </p:sp>
      <p:sp>
        <p:nvSpPr>
          <p:cNvPr id="14" name="TextBox 14"/>
          <p:cNvSpPr txBox="1"/>
          <p:nvPr/>
        </p:nvSpPr>
        <p:spPr>
          <a:xfrm>
            <a:off x="13033446" y="6821461"/>
            <a:ext cx="3824986" cy="46746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Ultra-Bold"/>
              </a:rPr>
              <a:t>Chương 2</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726348" y="5922707"/>
            <a:ext cx="511382" cy="51138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6" name="Group 6"/>
          <p:cNvGrpSpPr/>
          <p:nvPr/>
        </p:nvGrpSpPr>
        <p:grpSpPr>
          <a:xfrm>
            <a:off x="4006465" y="6734126"/>
            <a:ext cx="4113110" cy="2903329"/>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8" name="Group 8"/>
          <p:cNvGrpSpPr/>
          <p:nvPr/>
        </p:nvGrpSpPr>
        <p:grpSpPr>
          <a:xfrm>
            <a:off x="4006465" y="2702647"/>
            <a:ext cx="4113110" cy="2903329"/>
            <a:chOff x="0" y="0"/>
            <a:chExt cx="1500474" cy="1059142"/>
          </a:xfrm>
        </p:grpSpPr>
        <p:sp>
          <p:nvSpPr>
            <p:cNvPr id="9" name="Freeform 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10" name="Group 10"/>
          <p:cNvGrpSpPr/>
          <p:nvPr/>
        </p:nvGrpSpPr>
        <p:grpSpPr>
          <a:xfrm>
            <a:off x="10435432" y="2702647"/>
            <a:ext cx="4113110" cy="2903329"/>
            <a:chOff x="0" y="0"/>
            <a:chExt cx="1500474" cy="1059142"/>
          </a:xfrm>
        </p:grpSpPr>
        <p:sp>
          <p:nvSpPr>
            <p:cNvPr id="11" name="Freeform 1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12" name="Group 12"/>
          <p:cNvGrpSpPr/>
          <p:nvPr/>
        </p:nvGrpSpPr>
        <p:grpSpPr>
          <a:xfrm>
            <a:off x="5807329" y="5922707"/>
            <a:ext cx="511382" cy="51138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6" name="Group 16"/>
          <p:cNvGrpSpPr/>
          <p:nvPr/>
        </p:nvGrpSpPr>
        <p:grpSpPr>
          <a:xfrm>
            <a:off x="8888309" y="5922707"/>
            <a:ext cx="511382" cy="51138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18" name="Group 18"/>
          <p:cNvGrpSpPr/>
          <p:nvPr/>
        </p:nvGrpSpPr>
        <p:grpSpPr>
          <a:xfrm>
            <a:off x="10587832" y="6938914"/>
            <a:ext cx="4113110" cy="2903329"/>
            <a:chOff x="0" y="0"/>
            <a:chExt cx="1500474" cy="1059142"/>
          </a:xfrm>
        </p:grpSpPr>
        <p:sp>
          <p:nvSpPr>
            <p:cNvPr id="19" name="Freeform 1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US"/>
            </a:p>
          </p:txBody>
        </p:sp>
      </p:grpSp>
      <p:grpSp>
        <p:nvGrpSpPr>
          <p:cNvPr id="20" name="Group 20"/>
          <p:cNvGrpSpPr/>
          <p:nvPr/>
        </p:nvGrpSpPr>
        <p:grpSpPr>
          <a:xfrm>
            <a:off x="15050270" y="5922707"/>
            <a:ext cx="511382" cy="511382"/>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sp>
        <p:nvSpPr>
          <p:cNvPr id="22" name="Freeform 22"/>
          <p:cNvSpPr/>
          <p:nvPr/>
        </p:nvSpPr>
        <p:spPr>
          <a:xfrm>
            <a:off x="925484" y="2146609"/>
            <a:ext cx="1971199" cy="2007702"/>
          </a:xfrm>
          <a:custGeom>
            <a:avLst/>
            <a:gdLst/>
            <a:ahLst/>
            <a:cxnLst/>
            <a:rect l="l" t="t" r="r" b="b"/>
            <a:pathLst>
              <a:path w="1971199" h="2007702">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3" name="Freeform 23"/>
          <p:cNvSpPr/>
          <p:nvPr/>
        </p:nvSpPr>
        <p:spPr>
          <a:xfrm>
            <a:off x="15561652" y="1510881"/>
            <a:ext cx="1579438" cy="1608687"/>
          </a:xfrm>
          <a:custGeom>
            <a:avLst/>
            <a:gdLst/>
            <a:ahLst/>
            <a:cxnLst/>
            <a:rect l="l" t="t" r="r" b="b"/>
            <a:pathLst>
              <a:path w="1579438" h="1608687">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4" name="Freeform 24"/>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25" name="Group 25"/>
          <p:cNvGrpSpPr/>
          <p:nvPr/>
        </p:nvGrpSpPr>
        <p:grpSpPr>
          <a:xfrm>
            <a:off x="2971853" y="3837358"/>
            <a:ext cx="958412" cy="95841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1</a:t>
              </a:r>
            </a:p>
          </p:txBody>
        </p:sp>
      </p:grpSp>
      <p:sp>
        <p:nvSpPr>
          <p:cNvPr id="28" name="TextBox 28"/>
          <p:cNvSpPr txBox="1"/>
          <p:nvPr/>
        </p:nvSpPr>
        <p:spPr>
          <a:xfrm>
            <a:off x="2134937" y="1143000"/>
            <a:ext cx="1401812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Ultra-Bold Italics"/>
              </a:rPr>
              <a:t>THIẾT KẾ GIẢI PHÁP KỸ THUẬT</a:t>
            </a:r>
          </a:p>
        </p:txBody>
      </p:sp>
      <p:sp>
        <p:nvSpPr>
          <p:cNvPr id="29" name="TextBox 29"/>
          <p:cNvSpPr txBox="1"/>
          <p:nvPr/>
        </p:nvSpPr>
        <p:spPr>
          <a:xfrm>
            <a:off x="4442458" y="7573016"/>
            <a:ext cx="3241123" cy="1308735"/>
          </a:xfrm>
          <a:prstGeom prst="rect">
            <a:avLst/>
          </a:prstGeom>
        </p:spPr>
        <p:txBody>
          <a:bodyPr lIns="0" tIns="0" rIns="0" bIns="0" rtlCol="0" anchor="t">
            <a:spAutoFit/>
          </a:bodyPr>
          <a:lstStyle/>
          <a:p>
            <a:pPr algn="ctr">
              <a:lnSpc>
                <a:spcPts val="3510"/>
              </a:lnSpc>
            </a:pPr>
            <a:r>
              <a:rPr lang="en-US" sz="2700" spc="54">
                <a:solidFill>
                  <a:srgbClr val="FFFFFF"/>
                </a:solidFill>
                <a:latin typeface="Montserrat"/>
              </a:rPr>
              <a:t>Công nghệ, giải pháp, báo giá của hãng</a:t>
            </a:r>
          </a:p>
        </p:txBody>
      </p:sp>
      <p:sp>
        <p:nvSpPr>
          <p:cNvPr id="30" name="TextBox 30"/>
          <p:cNvSpPr txBox="1"/>
          <p:nvPr/>
        </p:nvSpPr>
        <p:spPr>
          <a:xfrm>
            <a:off x="4441584" y="3732037"/>
            <a:ext cx="3241123" cy="870585"/>
          </a:xfrm>
          <a:prstGeom prst="rect">
            <a:avLst/>
          </a:prstGeom>
        </p:spPr>
        <p:txBody>
          <a:bodyPr lIns="0" tIns="0" rIns="0" bIns="0" rtlCol="0" anchor="t">
            <a:spAutoFit/>
          </a:bodyPr>
          <a:lstStyle/>
          <a:p>
            <a:pPr algn="ctr">
              <a:lnSpc>
                <a:spcPts val="3510"/>
              </a:lnSpc>
            </a:pPr>
            <a:r>
              <a:rPr lang="en-US" sz="2700" spc="54">
                <a:solidFill>
                  <a:srgbClr val="FFFFFF"/>
                </a:solidFill>
                <a:latin typeface="Montserrat"/>
              </a:rPr>
              <a:t>Giới thiệu về hệ thống</a:t>
            </a:r>
          </a:p>
        </p:txBody>
      </p:sp>
      <p:sp>
        <p:nvSpPr>
          <p:cNvPr id="31" name="TextBox 31"/>
          <p:cNvSpPr txBox="1"/>
          <p:nvPr/>
        </p:nvSpPr>
        <p:spPr>
          <a:xfrm>
            <a:off x="10860110" y="3973257"/>
            <a:ext cx="3241123" cy="432435"/>
          </a:xfrm>
          <a:prstGeom prst="rect">
            <a:avLst/>
          </a:prstGeom>
        </p:spPr>
        <p:txBody>
          <a:bodyPr lIns="0" tIns="0" rIns="0" bIns="0" rtlCol="0" anchor="t">
            <a:spAutoFit/>
          </a:bodyPr>
          <a:lstStyle/>
          <a:p>
            <a:pPr algn="ctr">
              <a:lnSpc>
                <a:spcPts val="3510"/>
              </a:lnSpc>
            </a:pPr>
            <a:r>
              <a:rPr lang="en-US" sz="2700" spc="54">
                <a:solidFill>
                  <a:srgbClr val="FFFFFF"/>
                </a:solidFill>
                <a:latin typeface="Montserrat"/>
              </a:rPr>
              <a:t>Giải pháp kĩ thuật</a:t>
            </a:r>
          </a:p>
        </p:txBody>
      </p:sp>
      <p:sp>
        <p:nvSpPr>
          <p:cNvPr id="32" name="TextBox 32"/>
          <p:cNvSpPr txBox="1"/>
          <p:nvPr/>
        </p:nvSpPr>
        <p:spPr>
          <a:xfrm>
            <a:off x="10860110" y="7763516"/>
            <a:ext cx="3241123" cy="870585"/>
          </a:xfrm>
          <a:prstGeom prst="rect">
            <a:avLst/>
          </a:prstGeom>
        </p:spPr>
        <p:txBody>
          <a:bodyPr lIns="0" tIns="0" rIns="0" bIns="0" rtlCol="0" anchor="t">
            <a:spAutoFit/>
          </a:bodyPr>
          <a:lstStyle/>
          <a:p>
            <a:pPr algn="ctr">
              <a:lnSpc>
                <a:spcPts val="3510"/>
              </a:lnSpc>
            </a:pPr>
            <a:r>
              <a:rPr lang="en-US" sz="2700" spc="54">
                <a:solidFill>
                  <a:srgbClr val="FFFFFF"/>
                </a:solidFill>
                <a:latin typeface="Montserrat"/>
              </a:rPr>
              <a:t>Xây dựng sơ đồ khối hệ thống</a:t>
            </a:r>
          </a:p>
        </p:txBody>
      </p:sp>
      <p:grpSp>
        <p:nvGrpSpPr>
          <p:cNvPr id="33" name="Group 33"/>
          <p:cNvGrpSpPr/>
          <p:nvPr/>
        </p:nvGrpSpPr>
        <p:grpSpPr>
          <a:xfrm>
            <a:off x="9477020" y="7792091"/>
            <a:ext cx="958412" cy="95841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4</a:t>
              </a:r>
            </a:p>
          </p:txBody>
        </p:sp>
      </p:grpSp>
      <p:grpSp>
        <p:nvGrpSpPr>
          <p:cNvPr id="36" name="Group 36"/>
          <p:cNvGrpSpPr/>
          <p:nvPr/>
        </p:nvGrpSpPr>
        <p:grpSpPr>
          <a:xfrm>
            <a:off x="2896683" y="7792091"/>
            <a:ext cx="958412" cy="95841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3</a:t>
              </a:r>
            </a:p>
          </p:txBody>
        </p:sp>
      </p:grpSp>
      <p:grpSp>
        <p:nvGrpSpPr>
          <p:cNvPr id="39" name="Group 39"/>
          <p:cNvGrpSpPr/>
          <p:nvPr/>
        </p:nvGrpSpPr>
        <p:grpSpPr>
          <a:xfrm>
            <a:off x="9399691" y="3760612"/>
            <a:ext cx="958412" cy="95841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3499"/>
                </a:lnSpc>
              </a:pPr>
              <a:r>
                <a:rPr lang="en-US" sz="2499" spc="49">
                  <a:solidFill>
                    <a:srgbClr val="FFFFFF"/>
                  </a:solidFill>
                  <a:latin typeface="Montserrat"/>
                </a:rPr>
                <a:t>2</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7527747" y="-1825476"/>
            <a:ext cx="16230600" cy="1623060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a:grpSpLocks noChangeAspect="1"/>
          </p:cNvGrpSpPr>
          <p:nvPr/>
        </p:nvGrpSpPr>
        <p:grpSpPr>
          <a:xfrm>
            <a:off x="7664060" y="690204"/>
            <a:ext cx="12346920" cy="123468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9790" r="-9790"/>
              </a:stretch>
            </a:blipFill>
          </p:spPr>
          <p:txBody>
            <a:bodyPr/>
            <a:lstStyle/>
            <a:p>
              <a:endParaRPr lang="en-US"/>
            </a:p>
          </p:txBody>
        </p:sp>
      </p:grpSp>
      <p:sp>
        <p:nvSpPr>
          <p:cNvPr id="7" name="Freeform 7"/>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8" name="Freeform 8"/>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grpSp>
        <p:nvGrpSpPr>
          <p:cNvPr id="9" name="Group 9"/>
          <p:cNvGrpSpPr/>
          <p:nvPr/>
        </p:nvGrpSpPr>
        <p:grpSpPr>
          <a:xfrm>
            <a:off x="1028700" y="2717355"/>
            <a:ext cx="2007730" cy="20077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11" name="TextBox 11"/>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a:rPr>
                <a:t>1</a:t>
              </a:r>
            </a:p>
          </p:txBody>
        </p:sp>
      </p:grpSp>
      <p:sp>
        <p:nvSpPr>
          <p:cNvPr id="12" name="Freeform 12"/>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US"/>
          </a:p>
        </p:txBody>
      </p:sp>
      <p:sp>
        <p:nvSpPr>
          <p:cNvPr id="13" name="TextBox 13"/>
          <p:cNvSpPr txBox="1"/>
          <p:nvPr/>
        </p:nvSpPr>
        <p:spPr>
          <a:xfrm>
            <a:off x="288242" y="5238750"/>
            <a:ext cx="8270408" cy="547193"/>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GIỚI THIỆU VỀ HỆ THỐNG</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AutoShape 4"/>
          <p:cNvSpPr/>
          <p:nvPr/>
        </p:nvSpPr>
        <p:spPr>
          <a:xfrm>
            <a:off x="690205" y="1709216"/>
            <a:ext cx="16569095" cy="3270000"/>
          </a:xfrm>
          <a:prstGeom prst="rect">
            <a:avLst/>
          </a:prstGeom>
          <a:solidFill>
            <a:srgbClr val="213559"/>
          </a:solidFill>
        </p:spPr>
        <p:txBody>
          <a:bodyPr/>
          <a:lstStyle/>
          <a:p>
            <a:endParaRPr lang="en-US"/>
          </a:p>
        </p:txBody>
      </p:sp>
      <p:sp>
        <p:nvSpPr>
          <p:cNvPr id="5" name="TextBox 5"/>
          <p:cNvSpPr txBox="1"/>
          <p:nvPr/>
        </p:nvSpPr>
        <p:spPr>
          <a:xfrm>
            <a:off x="1372632" y="1876266"/>
            <a:ext cx="15542736" cy="2214332"/>
          </a:xfrm>
          <a:prstGeom prst="rect">
            <a:avLst/>
          </a:prstGeom>
        </p:spPr>
        <p:txBody>
          <a:bodyPr lIns="0" tIns="0" rIns="0" bIns="0" rtlCol="0" anchor="t">
            <a:spAutoFit/>
          </a:bodyPr>
          <a:lstStyle/>
          <a:p>
            <a:pPr algn="l">
              <a:lnSpc>
                <a:spcPts val="6120"/>
              </a:lnSpc>
            </a:pPr>
            <a:r>
              <a:rPr lang="en-US" sz="2720" spc="54">
                <a:solidFill>
                  <a:srgbClr val="FFFFFF"/>
                </a:solidFill>
                <a:latin typeface="Montserrat"/>
              </a:rPr>
              <a:t>       Hệ thống quan trắc chất lượng nước trong nhà máy nước là một phần quan trọng trong việc đảm bảo rằng nước được sản xuất và cung cấp cho người dùng cuối là an toàn và phù hợp với các tiêu chuẩn chất lượng.</a:t>
            </a:r>
          </a:p>
        </p:txBody>
      </p:sp>
      <p:sp>
        <p:nvSpPr>
          <p:cNvPr id="6" name="Freeform 6"/>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Freeform 7"/>
          <p:cNvSpPr/>
          <p:nvPr/>
        </p:nvSpPr>
        <p:spPr>
          <a:xfrm flipH="1">
            <a:off x="6436806" y="-1159793"/>
            <a:ext cx="12278020" cy="12278020"/>
          </a:xfrm>
          <a:custGeom>
            <a:avLst/>
            <a:gdLst/>
            <a:ahLst/>
            <a:cxnLst/>
            <a:rect l="l" t="t" r="r" b="b"/>
            <a:pathLst>
              <a:path w="12278020" h="12278020">
                <a:moveTo>
                  <a:pt x="12278019" y="0"/>
                </a:moveTo>
                <a:lnTo>
                  <a:pt x="0" y="0"/>
                </a:lnTo>
                <a:lnTo>
                  <a:pt x="0" y="12278019"/>
                </a:lnTo>
                <a:lnTo>
                  <a:pt x="12278019" y="12278019"/>
                </a:lnTo>
                <a:lnTo>
                  <a:pt x="12278019"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8" name="AutoShape 8"/>
          <p:cNvSpPr/>
          <p:nvPr/>
        </p:nvSpPr>
        <p:spPr>
          <a:xfrm>
            <a:off x="690205" y="5480557"/>
            <a:ext cx="16569095" cy="3777743"/>
          </a:xfrm>
          <a:prstGeom prst="rect">
            <a:avLst/>
          </a:prstGeom>
          <a:solidFill>
            <a:srgbClr val="213559"/>
          </a:solidFill>
        </p:spPr>
        <p:txBody>
          <a:bodyPr/>
          <a:lstStyle/>
          <a:p>
            <a:endParaRPr lang="en-US"/>
          </a:p>
        </p:txBody>
      </p:sp>
      <p:pic>
        <p:nvPicPr>
          <p:cNvPr id="9" name="Picture 9"/>
          <p:cNvPicPr>
            <a:picLocks noChangeAspect="1"/>
          </p:cNvPicPr>
          <p:nvPr/>
        </p:nvPicPr>
        <p:blipFill>
          <a:blip r:embed="rId6"/>
          <a:srcRect/>
          <a:stretch>
            <a:fillRect/>
          </a:stretch>
        </p:blipFill>
        <p:spPr>
          <a:xfrm>
            <a:off x="720054" y="4046389"/>
            <a:ext cx="966661" cy="932827"/>
          </a:xfrm>
          <a:prstGeom prst="rect">
            <a:avLst/>
          </a:prstGeom>
        </p:spPr>
      </p:pic>
      <p:grpSp>
        <p:nvGrpSpPr>
          <p:cNvPr id="10" name="Group 10"/>
          <p:cNvGrpSpPr/>
          <p:nvPr/>
        </p:nvGrpSpPr>
        <p:grpSpPr>
          <a:xfrm>
            <a:off x="-170418" y="-169411"/>
            <a:ext cx="1373802" cy="13738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3F6B"/>
            </a:solidFill>
          </p:spPr>
          <p:txBody>
            <a:bodyPr/>
            <a:lstStyle/>
            <a:p>
              <a:endParaRPr lang="en-US"/>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5739"/>
                </a:lnSpc>
              </a:pPr>
              <a:r>
                <a:rPr lang="en-US" sz="4099" spc="81">
                  <a:solidFill>
                    <a:srgbClr val="FFFFFF"/>
                  </a:solidFill>
                  <a:latin typeface="Montserrat"/>
                </a:rPr>
                <a:t>1</a:t>
              </a:r>
            </a:p>
          </p:txBody>
        </p:sp>
      </p:grpSp>
      <p:sp>
        <p:nvSpPr>
          <p:cNvPr id="13" name="TextBox 13"/>
          <p:cNvSpPr txBox="1"/>
          <p:nvPr/>
        </p:nvSpPr>
        <p:spPr>
          <a:xfrm>
            <a:off x="1203384" y="5992849"/>
            <a:ext cx="15542736" cy="2214332"/>
          </a:xfrm>
          <a:prstGeom prst="rect">
            <a:avLst/>
          </a:prstGeom>
        </p:spPr>
        <p:txBody>
          <a:bodyPr lIns="0" tIns="0" rIns="0" bIns="0" rtlCol="0" anchor="t">
            <a:spAutoFit/>
          </a:bodyPr>
          <a:lstStyle/>
          <a:p>
            <a:pPr algn="l">
              <a:lnSpc>
                <a:spcPts val="6120"/>
              </a:lnSpc>
            </a:pPr>
            <a:r>
              <a:rPr lang="en-US" sz="2720" spc="54">
                <a:solidFill>
                  <a:srgbClr val="FFFFFF"/>
                </a:solidFill>
                <a:latin typeface="Montserrat"/>
              </a:rPr>
              <a:t>      Hệ thống quan trắc chất lượng nước trong nhà máy nước không chỉ giúp đảm bảo rằng nước sản xuất ra là an toàn và phù hợp với tiêu chuẩn mà còn cung cấp sự linh hoạt và tiện ích cho việc giám sát và quản lý chất lượng nước trong thời gian thực.</a:t>
            </a:r>
          </a:p>
        </p:txBody>
      </p:sp>
      <p:sp>
        <p:nvSpPr>
          <p:cNvPr id="14" name="TextBox 14"/>
          <p:cNvSpPr txBox="1"/>
          <p:nvPr/>
        </p:nvSpPr>
        <p:spPr>
          <a:xfrm>
            <a:off x="1203384" y="97388"/>
            <a:ext cx="6700736" cy="1455421"/>
          </a:xfrm>
          <a:prstGeom prst="rect">
            <a:avLst/>
          </a:prstGeom>
        </p:spPr>
        <p:txBody>
          <a:bodyPr lIns="0" tIns="0" rIns="0" bIns="0" rtlCol="0" anchor="t">
            <a:spAutoFit/>
          </a:bodyPr>
          <a:lstStyle/>
          <a:p>
            <a:pPr algn="ctr">
              <a:lnSpc>
                <a:spcPts val="5879"/>
              </a:lnSpc>
            </a:pPr>
            <a:r>
              <a:rPr lang="en-US" sz="4199" spc="83">
                <a:solidFill>
                  <a:srgbClr val="263F6B"/>
                </a:solidFill>
                <a:latin typeface="Montserrat Bold Italics"/>
              </a:rPr>
              <a:t>Giới thiệu về hệ thống</a:t>
            </a:r>
          </a:p>
          <a:p>
            <a:pPr algn="ctr">
              <a:lnSpc>
                <a:spcPts val="5879"/>
              </a:lnSpc>
              <a:spcBef>
                <a:spcPct val="0"/>
              </a:spcBef>
            </a:pPr>
            <a:endParaRPr lang="en-US" sz="4199" spc="83">
              <a:solidFill>
                <a:srgbClr val="263F6B"/>
              </a:solidFill>
              <a:latin typeface="Montserrat Bold Italics"/>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US"/>
          </a:p>
        </p:txBody>
      </p:sp>
      <p:grpSp>
        <p:nvGrpSpPr>
          <p:cNvPr id="3" name="Group 3"/>
          <p:cNvGrpSpPr/>
          <p:nvPr/>
        </p:nvGrpSpPr>
        <p:grpSpPr>
          <a:xfrm>
            <a:off x="7527747" y="-1825476"/>
            <a:ext cx="16230600" cy="1623060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US"/>
            </a:p>
          </p:txBody>
        </p:sp>
      </p:grpSp>
      <p:grpSp>
        <p:nvGrpSpPr>
          <p:cNvPr id="5" name="Group 5"/>
          <p:cNvGrpSpPr>
            <a:grpSpLocks noChangeAspect="1"/>
          </p:cNvGrpSpPr>
          <p:nvPr/>
        </p:nvGrpSpPr>
        <p:grpSpPr>
          <a:xfrm>
            <a:off x="7664060" y="690204"/>
            <a:ext cx="12346920" cy="123468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0422" r="-10422"/>
              </a:stretch>
            </a:blipFill>
          </p:spPr>
          <p:txBody>
            <a:bodyPr/>
            <a:lstStyle/>
            <a:p>
              <a:endParaRPr lang="en-US"/>
            </a:p>
          </p:txBody>
        </p:sp>
      </p:grpSp>
      <p:sp>
        <p:nvSpPr>
          <p:cNvPr id="7" name="Freeform 7"/>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8" name="Freeform 8"/>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grpSp>
        <p:nvGrpSpPr>
          <p:cNvPr id="9" name="Group 9"/>
          <p:cNvGrpSpPr/>
          <p:nvPr/>
        </p:nvGrpSpPr>
        <p:grpSpPr>
          <a:xfrm>
            <a:off x="1028700" y="2717355"/>
            <a:ext cx="2007730" cy="20077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11" name="TextBox 11"/>
            <p:cNvSpPr txBox="1"/>
            <p:nvPr/>
          </p:nvSpPr>
          <p:spPr>
            <a:xfrm>
              <a:off x="76200" y="-57150"/>
              <a:ext cx="660400" cy="793750"/>
            </a:xfrm>
            <a:prstGeom prst="rect">
              <a:avLst/>
            </a:prstGeom>
          </p:spPr>
          <p:txBody>
            <a:bodyPr lIns="50800" tIns="50800" rIns="50800" bIns="50800" rtlCol="0" anchor="ctr"/>
            <a:lstStyle/>
            <a:p>
              <a:pPr algn="ctr">
                <a:lnSpc>
                  <a:spcPts val="9659"/>
                </a:lnSpc>
              </a:pPr>
              <a:r>
                <a:rPr lang="en-US" sz="6899" spc="137">
                  <a:solidFill>
                    <a:srgbClr val="FFFFFF"/>
                  </a:solidFill>
                  <a:latin typeface="Montserrat"/>
                </a:rPr>
                <a:t>2</a:t>
              </a:r>
            </a:p>
          </p:txBody>
        </p:sp>
      </p:grpSp>
      <p:sp>
        <p:nvSpPr>
          <p:cNvPr id="12" name="Freeform 12"/>
          <p:cNvSpPr/>
          <p:nvPr/>
        </p:nvSpPr>
        <p:spPr>
          <a:xfrm>
            <a:off x="106364" y="7356933"/>
            <a:ext cx="2930067" cy="2930067"/>
          </a:xfrm>
          <a:custGeom>
            <a:avLst/>
            <a:gdLst/>
            <a:ahLst/>
            <a:cxnLst/>
            <a:rect l="l" t="t" r="r" b="b"/>
            <a:pathLst>
              <a:path w="2930067" h="2930067">
                <a:moveTo>
                  <a:pt x="0" y="0"/>
                </a:moveTo>
                <a:lnTo>
                  <a:pt x="2930066" y="0"/>
                </a:lnTo>
                <a:lnTo>
                  <a:pt x="2930066" y="2930067"/>
                </a:lnTo>
                <a:lnTo>
                  <a:pt x="0" y="293006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US"/>
          </a:p>
        </p:txBody>
      </p:sp>
      <p:sp>
        <p:nvSpPr>
          <p:cNvPr id="13" name="TextBox 13"/>
          <p:cNvSpPr txBox="1"/>
          <p:nvPr/>
        </p:nvSpPr>
        <p:spPr>
          <a:xfrm>
            <a:off x="288242" y="5238750"/>
            <a:ext cx="8270408" cy="547193"/>
          </a:xfrm>
          <a:prstGeom prst="rect">
            <a:avLst/>
          </a:prstGeom>
        </p:spPr>
        <p:txBody>
          <a:bodyPr lIns="0" tIns="0" rIns="0" bIns="0" rtlCol="0" anchor="t">
            <a:spAutoFit/>
          </a:bodyPr>
          <a:lstStyle/>
          <a:p>
            <a:pPr algn="l">
              <a:lnSpc>
                <a:spcPts val="4158"/>
              </a:lnSpc>
            </a:pPr>
            <a:r>
              <a:rPr lang="en-US" sz="4243" spc="-250">
                <a:solidFill>
                  <a:srgbClr val="263F6B"/>
                </a:solidFill>
                <a:latin typeface="Montserrat Ultra-Bold Italics"/>
              </a:rPr>
              <a:t>GIẢI PHÁP KỸ THUẬT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464373" y="-408960"/>
            <a:ext cx="18752373" cy="11104921"/>
          </a:xfrm>
          <a:custGeom>
            <a:avLst/>
            <a:gdLst/>
            <a:ahLst/>
            <a:cxnLst/>
            <a:rect l="l" t="t" r="r" b="b"/>
            <a:pathLst>
              <a:path w="18752373" h="11104921">
                <a:moveTo>
                  <a:pt x="0" y="0"/>
                </a:moveTo>
                <a:lnTo>
                  <a:pt x="18752373" y="0"/>
                </a:lnTo>
                <a:lnTo>
                  <a:pt x="18752373" y="11104920"/>
                </a:lnTo>
                <a:lnTo>
                  <a:pt x="0" y="11104920"/>
                </a:lnTo>
                <a:lnTo>
                  <a:pt x="0" y="0"/>
                </a:lnTo>
                <a:close/>
              </a:path>
            </a:pathLst>
          </a:custGeom>
          <a:blipFill>
            <a:blip r:embed="rId2">
              <a:alphaModFix amt="50000"/>
            </a:blip>
            <a:stretch>
              <a:fillRect/>
            </a:stretch>
          </a:blipFill>
        </p:spPr>
        <p:txBody>
          <a:bodyPr/>
          <a:lstStyle/>
          <a:p>
            <a:endParaRPr lang="en-US"/>
          </a:p>
        </p:txBody>
      </p:sp>
      <p:grpSp>
        <p:nvGrpSpPr>
          <p:cNvPr id="3" name="Group 3"/>
          <p:cNvGrpSpPr/>
          <p:nvPr/>
        </p:nvGrpSpPr>
        <p:grpSpPr>
          <a:xfrm>
            <a:off x="750050" y="2219858"/>
            <a:ext cx="4817722" cy="1035374"/>
            <a:chOff x="0" y="0"/>
            <a:chExt cx="1891029" cy="406400"/>
          </a:xfrm>
        </p:grpSpPr>
        <p:sp>
          <p:nvSpPr>
            <p:cNvPr id="4" name="Freeform 4"/>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5" name="TextBox 5"/>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Cảm biến và thiết bị đo chất lượng nước</a:t>
              </a:r>
            </a:p>
          </p:txBody>
        </p:sp>
      </p:grpSp>
      <p:grpSp>
        <p:nvGrpSpPr>
          <p:cNvPr id="6" name="Group 6"/>
          <p:cNvGrpSpPr/>
          <p:nvPr/>
        </p:nvGrpSpPr>
        <p:grpSpPr>
          <a:xfrm>
            <a:off x="12006022" y="6653248"/>
            <a:ext cx="4817722" cy="1035374"/>
            <a:chOff x="0" y="0"/>
            <a:chExt cx="1891029" cy="406400"/>
          </a:xfrm>
        </p:grpSpPr>
        <p:sp>
          <p:nvSpPr>
            <p:cNvPr id="7" name="Freeform 7"/>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8" name="TextBox 8"/>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Giao Diện Người Dùng</a:t>
              </a:r>
            </a:p>
          </p:txBody>
        </p:sp>
      </p:grpSp>
      <p:grpSp>
        <p:nvGrpSpPr>
          <p:cNvPr id="9" name="Group 9"/>
          <p:cNvGrpSpPr/>
          <p:nvPr/>
        </p:nvGrpSpPr>
        <p:grpSpPr>
          <a:xfrm>
            <a:off x="6378036" y="6653248"/>
            <a:ext cx="4817722" cy="1035374"/>
            <a:chOff x="0" y="0"/>
            <a:chExt cx="1891029" cy="406400"/>
          </a:xfrm>
        </p:grpSpPr>
        <p:sp>
          <p:nvSpPr>
            <p:cNvPr id="10" name="Freeform 10"/>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11" name="TextBox 11"/>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Bảo Mật Dữ Liệu</a:t>
              </a:r>
            </a:p>
          </p:txBody>
        </p:sp>
      </p:grpSp>
      <p:grpSp>
        <p:nvGrpSpPr>
          <p:cNvPr id="12" name="Group 12"/>
          <p:cNvGrpSpPr/>
          <p:nvPr/>
        </p:nvGrpSpPr>
        <p:grpSpPr>
          <a:xfrm>
            <a:off x="12006022" y="2219858"/>
            <a:ext cx="4817722" cy="1035374"/>
            <a:chOff x="0" y="0"/>
            <a:chExt cx="1891029" cy="406400"/>
          </a:xfrm>
        </p:grpSpPr>
        <p:sp>
          <p:nvSpPr>
            <p:cNvPr id="13" name="Freeform 13"/>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14" name="TextBox 14"/>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Giải pháp xử lý nước</a:t>
              </a:r>
            </a:p>
          </p:txBody>
        </p:sp>
      </p:grpSp>
      <p:grpSp>
        <p:nvGrpSpPr>
          <p:cNvPr id="15" name="Group 15"/>
          <p:cNvGrpSpPr/>
          <p:nvPr/>
        </p:nvGrpSpPr>
        <p:grpSpPr>
          <a:xfrm>
            <a:off x="12006022" y="4364091"/>
            <a:ext cx="4817722" cy="1035374"/>
            <a:chOff x="0" y="0"/>
            <a:chExt cx="1891029" cy="406400"/>
          </a:xfrm>
        </p:grpSpPr>
        <p:sp>
          <p:nvSpPr>
            <p:cNvPr id="16" name="Freeform 16"/>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17" name="TextBox 17"/>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Backup và dự phòng</a:t>
              </a:r>
            </a:p>
          </p:txBody>
        </p:sp>
      </p:grpSp>
      <p:grpSp>
        <p:nvGrpSpPr>
          <p:cNvPr id="18" name="Group 18"/>
          <p:cNvGrpSpPr/>
          <p:nvPr/>
        </p:nvGrpSpPr>
        <p:grpSpPr>
          <a:xfrm>
            <a:off x="750050" y="4364091"/>
            <a:ext cx="4817722" cy="1035374"/>
            <a:chOff x="0" y="0"/>
            <a:chExt cx="1891029" cy="406400"/>
          </a:xfrm>
        </p:grpSpPr>
        <p:sp>
          <p:nvSpPr>
            <p:cNvPr id="19" name="Freeform 19"/>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20" name="TextBox 20"/>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Mạng cảm biến không dây và IoT</a:t>
              </a:r>
            </a:p>
          </p:txBody>
        </p:sp>
      </p:grpSp>
      <p:grpSp>
        <p:nvGrpSpPr>
          <p:cNvPr id="21" name="Group 21"/>
          <p:cNvGrpSpPr/>
          <p:nvPr/>
        </p:nvGrpSpPr>
        <p:grpSpPr>
          <a:xfrm>
            <a:off x="6378036" y="2219858"/>
            <a:ext cx="4817722" cy="1035374"/>
            <a:chOff x="0" y="0"/>
            <a:chExt cx="1891029" cy="406400"/>
          </a:xfrm>
        </p:grpSpPr>
        <p:sp>
          <p:nvSpPr>
            <p:cNvPr id="22" name="Freeform 22"/>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23" name="TextBox 23"/>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Hệ thống tự động điều khiển</a:t>
              </a:r>
            </a:p>
          </p:txBody>
        </p:sp>
      </p:grpSp>
      <p:grpSp>
        <p:nvGrpSpPr>
          <p:cNvPr id="24" name="Group 24"/>
          <p:cNvGrpSpPr/>
          <p:nvPr/>
        </p:nvGrpSpPr>
        <p:grpSpPr>
          <a:xfrm>
            <a:off x="6378036" y="4364091"/>
            <a:ext cx="4817722" cy="1035374"/>
            <a:chOff x="0" y="0"/>
            <a:chExt cx="1891029" cy="406400"/>
          </a:xfrm>
        </p:grpSpPr>
        <p:sp>
          <p:nvSpPr>
            <p:cNvPr id="25" name="Freeform 25"/>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26" name="TextBox 26"/>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Phân tích dữ liệu và trí tuệ nhân tạo</a:t>
              </a:r>
            </a:p>
          </p:txBody>
        </p:sp>
      </p:grpSp>
      <p:grpSp>
        <p:nvGrpSpPr>
          <p:cNvPr id="27" name="Group 27"/>
          <p:cNvGrpSpPr/>
          <p:nvPr/>
        </p:nvGrpSpPr>
        <p:grpSpPr>
          <a:xfrm>
            <a:off x="750050" y="6653248"/>
            <a:ext cx="4817722" cy="1035374"/>
            <a:chOff x="0" y="0"/>
            <a:chExt cx="1891029" cy="406400"/>
          </a:xfrm>
        </p:grpSpPr>
        <p:sp>
          <p:nvSpPr>
            <p:cNvPr id="28" name="Freeform 28"/>
            <p:cNvSpPr/>
            <p:nvPr/>
          </p:nvSpPr>
          <p:spPr>
            <a:xfrm>
              <a:off x="0" y="0"/>
              <a:ext cx="1891029" cy="406400"/>
            </a:xfrm>
            <a:custGeom>
              <a:avLst/>
              <a:gdLst/>
              <a:ahLst/>
              <a:cxnLst/>
              <a:rect l="l" t="t" r="r" b="b"/>
              <a:pathLst>
                <a:path w="1891029" h="406400">
                  <a:moveTo>
                    <a:pt x="0" y="0"/>
                  </a:moveTo>
                  <a:lnTo>
                    <a:pt x="1687829" y="0"/>
                  </a:lnTo>
                  <a:lnTo>
                    <a:pt x="1891029" y="203200"/>
                  </a:lnTo>
                  <a:lnTo>
                    <a:pt x="1687829" y="406400"/>
                  </a:lnTo>
                  <a:lnTo>
                    <a:pt x="0" y="406400"/>
                  </a:lnTo>
                  <a:lnTo>
                    <a:pt x="203200" y="203200"/>
                  </a:lnTo>
                  <a:lnTo>
                    <a:pt x="0" y="0"/>
                  </a:lnTo>
                  <a:close/>
                </a:path>
              </a:pathLst>
            </a:custGeom>
            <a:solidFill>
              <a:srgbClr val="C0DADE"/>
            </a:solidFill>
          </p:spPr>
          <p:txBody>
            <a:bodyPr/>
            <a:lstStyle/>
            <a:p>
              <a:endParaRPr lang="en-US"/>
            </a:p>
          </p:txBody>
        </p:sp>
        <p:sp>
          <p:nvSpPr>
            <p:cNvPr id="29" name="TextBox 29"/>
            <p:cNvSpPr txBox="1"/>
            <p:nvPr/>
          </p:nvSpPr>
          <p:spPr>
            <a:xfrm>
              <a:off x="177800" y="-38100"/>
              <a:ext cx="1637029" cy="444500"/>
            </a:xfrm>
            <a:prstGeom prst="rect">
              <a:avLst/>
            </a:prstGeom>
          </p:spPr>
          <p:txBody>
            <a:bodyPr lIns="50800" tIns="50800" rIns="50800" bIns="50800" rtlCol="0" anchor="ctr"/>
            <a:lstStyle/>
            <a:p>
              <a:pPr algn="ctr">
                <a:lnSpc>
                  <a:spcPts val="3499"/>
                </a:lnSpc>
              </a:pPr>
              <a:r>
                <a:rPr lang="en-US" sz="2499" spc="49">
                  <a:solidFill>
                    <a:srgbClr val="212423"/>
                  </a:solidFill>
                  <a:latin typeface="Montserrat Bold"/>
                </a:rPr>
                <a:t>Thử Nghiệm và Hiệu Chỉnh</a:t>
              </a:r>
            </a:p>
          </p:txBody>
        </p:sp>
      </p:grpSp>
      <p:grpSp>
        <p:nvGrpSpPr>
          <p:cNvPr id="30" name="Group 30"/>
          <p:cNvGrpSpPr/>
          <p:nvPr/>
        </p:nvGrpSpPr>
        <p:grpSpPr>
          <a:xfrm>
            <a:off x="-211212" y="-408960"/>
            <a:ext cx="1922523" cy="19225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txBody>
            <a:bodyPr/>
            <a:lstStyle/>
            <a:p>
              <a:endParaRPr lang="en-US"/>
            </a:p>
          </p:txBody>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7419"/>
                </a:lnSpc>
              </a:pPr>
              <a:r>
                <a:rPr lang="en-US" sz="5299" spc="105">
                  <a:solidFill>
                    <a:srgbClr val="FFFFFF"/>
                  </a:solidFill>
                  <a:latin typeface="Montserrat Bold"/>
                </a:rPr>
                <a:t>2</a:t>
              </a:r>
            </a:p>
          </p:txBody>
        </p:sp>
      </p:grpSp>
      <p:sp>
        <p:nvSpPr>
          <p:cNvPr id="33" name="TextBox 33"/>
          <p:cNvSpPr txBox="1"/>
          <p:nvPr/>
        </p:nvSpPr>
        <p:spPr>
          <a:xfrm>
            <a:off x="1372816" y="308197"/>
            <a:ext cx="6446153" cy="720503"/>
          </a:xfrm>
          <a:prstGeom prst="rect">
            <a:avLst/>
          </a:prstGeom>
        </p:spPr>
        <p:txBody>
          <a:bodyPr lIns="0" tIns="0" rIns="0" bIns="0" rtlCol="0" anchor="t">
            <a:spAutoFit/>
          </a:bodyPr>
          <a:lstStyle/>
          <a:p>
            <a:pPr algn="ctr">
              <a:lnSpc>
                <a:spcPts val="5962"/>
              </a:lnSpc>
              <a:spcBef>
                <a:spcPct val="0"/>
              </a:spcBef>
            </a:pPr>
            <a:r>
              <a:rPr lang="en-US" sz="4258" spc="85">
                <a:solidFill>
                  <a:srgbClr val="213559"/>
                </a:solidFill>
                <a:latin typeface="Montserrat Bold Italics"/>
              </a:rPr>
              <a:t>Giải pháp kỹ thuật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1200</Words>
  <Application>Microsoft Office PowerPoint</Application>
  <PresentationFormat>Custom</PresentationFormat>
  <Paragraphs>137</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Montserrat Ultra-Bold Italics</vt:lpstr>
      <vt:lpstr>Montserrat Ultra-Bold</vt:lpstr>
      <vt:lpstr>Montserrat Italics</vt:lpstr>
      <vt:lpstr>Montserrat Bold</vt:lpstr>
      <vt:lpstr>Calibri</vt:lpstr>
      <vt:lpstr>Montserrat</vt:lpstr>
      <vt:lpstr>Arial</vt:lpstr>
      <vt:lpstr>DejaVu Serif Bold</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Company Profile Presentation</dc:title>
  <dc:creator>DELL</dc:creator>
  <cp:lastModifiedBy>nvanthanh1604@gmail.com</cp:lastModifiedBy>
  <cp:revision>3</cp:revision>
  <dcterms:created xsi:type="dcterms:W3CDTF">2006-08-16T00:00:00Z</dcterms:created>
  <dcterms:modified xsi:type="dcterms:W3CDTF">2024-05-05T16:34:04Z</dcterms:modified>
  <dc:identifier>DAGEXJCUR6A</dc:identifier>
</cp:coreProperties>
</file>